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59" r:id="rId4"/>
    <p:sldId id="264" r:id="rId5"/>
    <p:sldId id="260" r:id="rId6"/>
    <p:sldId id="261" r:id="rId7"/>
    <p:sldId id="263" r:id="rId8"/>
    <p:sldId id="262" r:id="rId9"/>
    <p:sldId id="265" r:id="rId10"/>
    <p:sldId id="266" r:id="rId11"/>
    <p:sldId id="269" r:id="rId12"/>
    <p:sldId id="270" r:id="rId13"/>
    <p:sldId id="267" r:id="rId14"/>
    <p:sldId id="268" r:id="rId15"/>
    <p:sldId id="287" r:id="rId16"/>
    <p:sldId id="273" r:id="rId17"/>
    <p:sldId id="289" r:id="rId18"/>
    <p:sldId id="274" r:id="rId19"/>
    <p:sldId id="276" r:id="rId20"/>
    <p:sldId id="275" r:id="rId21"/>
    <p:sldId id="288" r:id="rId22"/>
    <p:sldId id="277" r:id="rId23"/>
    <p:sldId id="278" r:id="rId24"/>
    <p:sldId id="290" r:id="rId25"/>
    <p:sldId id="279" r:id="rId26"/>
    <p:sldId id="286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6D5F-94FA-4768-8A3E-414B29F23BCC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6F3E5-A4FB-4398-93E5-23172B2FBC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35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F3E5-A4FB-4398-93E5-23172B2FBCC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53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6F3E5-A4FB-4398-93E5-23172B2FBCC0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48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CEC214-EDB6-4C7E-B380-8663225E67E1}" type="datetimeFigureOut">
              <a:rPr lang="el-GR" smtClean="0"/>
              <a:pPr/>
              <a:t>9/12/2015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456384" cy="201622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Πληροφόρηση κινδύνου των χημικών προϊόντων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72000" y="4558080"/>
            <a:ext cx="3528392" cy="1260629"/>
          </a:xfrm>
        </p:spPr>
        <p:txBody>
          <a:bodyPr>
            <a:normAutofit/>
          </a:bodyPr>
          <a:lstStyle/>
          <a:p>
            <a:r>
              <a:rPr lang="el-GR" b="1" dirty="0" smtClean="0"/>
              <a:t>Δελτία Δεδομένων Ασφαλείας</a:t>
            </a:r>
          </a:p>
          <a:p>
            <a:endParaRPr lang="en-US" b="1" dirty="0" smtClean="0"/>
          </a:p>
          <a:p>
            <a:r>
              <a:rPr lang="el-GR" b="1" dirty="0" smtClean="0"/>
              <a:t>Ετικέτες προϊόντων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8" y="5013176"/>
            <a:ext cx="42243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205"/>
            <a:ext cx="949832" cy="94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7" y="1358770"/>
            <a:ext cx="985557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7" y="2389706"/>
            <a:ext cx="962915" cy="10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28266" y="692696"/>
            <a:ext cx="7024744" cy="457120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Τμήμα 3 - Σύνθεση</a:t>
            </a:r>
            <a:endParaRPr lang="el-GR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41" y="1844824"/>
            <a:ext cx="634499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75459" y="82959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Τμήμα 4 – Μέτρα πρώτων βοηθειών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4603" t="24263" r="11720" b="22192"/>
          <a:stretch/>
        </p:blipFill>
        <p:spPr>
          <a:xfrm>
            <a:off x="1015423" y="1632360"/>
            <a:ext cx="7344816" cy="42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090" y="764704"/>
            <a:ext cx="7024744" cy="504056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Τμήμα 7 – Χειρισμός και αποθήκευση</a:t>
            </a:r>
            <a:endParaRPr lang="el-GR" sz="2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92" y="1572908"/>
            <a:ext cx="7226942" cy="1120286"/>
          </a:xfrm>
          <a:prstGeom prst="rect">
            <a:avLst/>
          </a:prstGeo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2693194"/>
            <a:ext cx="7115401" cy="35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643186"/>
            <a:ext cx="8208912" cy="514990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Τμήμα 8 – Έλεγχος της έκθεσης/ατομική προστασία</a:t>
            </a:r>
            <a:endParaRPr lang="el-G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42"/>
          <a:stretch/>
        </p:blipFill>
        <p:spPr bwMode="auto">
          <a:xfrm>
            <a:off x="1256833" y="4667098"/>
            <a:ext cx="6777037" cy="17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65" y="1207686"/>
            <a:ext cx="6661574" cy="247449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65" y="3682178"/>
            <a:ext cx="6443067" cy="9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30266" y="836712"/>
            <a:ext cx="7024744" cy="457120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Τμήμα 11 – Τοξικολογικές πληροφορίες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584" y="1700808"/>
            <a:ext cx="67901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79794" y="692696"/>
            <a:ext cx="7024744" cy="52912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Τμήμα 13: Στοιχεία σχετικά με την απόρριψη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00808"/>
            <a:ext cx="6777037" cy="28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ages.mysafetylabels.com/img/lg/G/methanol-ghs-label-small-ghs-013-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3024336" cy="16520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Ετικέτες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1484784"/>
            <a:ext cx="677731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</a:t>
            </a:r>
            <a:r>
              <a:rPr lang="el-GR" dirty="0" err="1" smtClean="0"/>
              <a:t>αξινόμηση</a:t>
            </a:r>
            <a:r>
              <a:rPr lang="el-GR" dirty="0" smtClean="0"/>
              <a:t> του χημικού προϊόντος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Η επισήμανση περιλαμβάνει μεταξύ άλλων τα </a:t>
            </a:r>
            <a:r>
              <a:rPr lang="el-GR" b="1" dirty="0" smtClean="0"/>
              <a:t>εικονογράμματα κινδύνου</a:t>
            </a:r>
            <a:r>
              <a:rPr lang="el-GR" dirty="0" smtClean="0"/>
              <a:t>, τις </a:t>
            </a:r>
            <a:r>
              <a:rPr lang="el-GR" b="1" dirty="0" smtClean="0"/>
              <a:t>δηλώσεις προφύλαξης Ρ</a:t>
            </a:r>
            <a:r>
              <a:rPr lang="el-GR" dirty="0" smtClean="0"/>
              <a:t> και τις </a:t>
            </a:r>
            <a:r>
              <a:rPr lang="el-GR" b="1" dirty="0" smtClean="0"/>
              <a:t>δηλώσεις επικινδυνότητας Η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Από </a:t>
            </a:r>
            <a:r>
              <a:rPr lang="el-GR" b="1" dirty="0" smtClean="0"/>
              <a:t>1/6/2015 </a:t>
            </a:r>
            <a:r>
              <a:rPr lang="el-GR" dirty="0" smtClean="0"/>
              <a:t>τα χημικά προϊόντα επισημαίνονται σύμφωνα με τον Κανονισμό </a:t>
            </a:r>
            <a:r>
              <a:rPr lang="en-US" dirty="0" smtClean="0"/>
              <a:t>CLP</a:t>
            </a:r>
            <a:r>
              <a:rPr lang="el-GR" dirty="0" smtClean="0"/>
              <a:t> (ΕΚ) 1272/2008.</a:t>
            </a:r>
          </a:p>
          <a:p>
            <a:endParaRPr lang="en-US" dirty="0" smtClean="0"/>
          </a:p>
          <a:p>
            <a:r>
              <a:rPr lang="el-GR" dirty="0" smtClean="0"/>
              <a:t>Εξαιρούνται επισήμανσης κατά </a:t>
            </a:r>
            <a:r>
              <a:rPr lang="en-US" dirty="0" smtClean="0"/>
              <a:t>CLP </a:t>
            </a:r>
            <a:r>
              <a:rPr lang="el-GR" dirty="0" smtClean="0"/>
              <a:t>τα φάρμακα, τα καλλυντικά , τα τρόφιμα και τα μη επικίνδυνα χημικά προϊόντα.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5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024744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Επισημάνσεις σύμφωνα με τον κανονισμό </a:t>
            </a:r>
            <a:r>
              <a:rPr lang="en-US" sz="2800" dirty="0" smtClean="0"/>
              <a:t>CLP (EK) 1272/2008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Εικονόγραμμα</a:t>
            </a:r>
            <a:r>
              <a:rPr lang="el-GR" dirty="0" smtClean="0"/>
              <a:t> Κινδύνου</a:t>
            </a:r>
          </a:p>
          <a:p>
            <a:r>
              <a:rPr lang="el-GR" dirty="0" smtClean="0"/>
              <a:t>Προειδοποιητική Λέξη</a:t>
            </a:r>
          </a:p>
          <a:p>
            <a:r>
              <a:rPr lang="el-GR" dirty="0" smtClean="0"/>
              <a:t>Δηλώσεις επικινδυνότητας</a:t>
            </a:r>
          </a:p>
          <a:p>
            <a:r>
              <a:rPr lang="el-GR" dirty="0" smtClean="0"/>
              <a:t>Δηλώσεις προφύλαξης</a:t>
            </a:r>
          </a:p>
          <a:p>
            <a:pPr marL="6858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Πρόληψη, Ανταπόκριση, Αποθήκευση, Απόρριψη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/>
          <a:stretch/>
        </p:blipFill>
        <p:spPr bwMode="auto">
          <a:xfrm>
            <a:off x="3629891" y="4645434"/>
            <a:ext cx="2382270" cy="160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707185"/>
            <a:ext cx="7024744" cy="578000"/>
          </a:xfrm>
        </p:spPr>
        <p:txBody>
          <a:bodyPr>
            <a:noAutofit/>
          </a:bodyPr>
          <a:lstStyle/>
          <a:p>
            <a:pPr algn="ctr"/>
            <a:r>
              <a:rPr lang="el-GR" sz="2400" dirty="0" err="1" smtClean="0"/>
              <a:t>Εικονογράμματα</a:t>
            </a:r>
            <a:r>
              <a:rPr lang="el-GR" sz="2400" dirty="0" smtClean="0"/>
              <a:t> – Κίνδυνοι για την υγεία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" y="1320473"/>
            <a:ext cx="1234816" cy="1234816"/>
          </a:xfrm>
        </p:spPr>
      </p:pic>
      <p:sp>
        <p:nvSpPr>
          <p:cNvPr id="5" name="TextBox 4"/>
          <p:cNvSpPr txBox="1"/>
          <p:nvPr/>
        </p:nvSpPr>
        <p:spPr>
          <a:xfrm>
            <a:off x="2262880" y="16072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Διαβρωτικά, σοβαρή οφθαλμική βλάβη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0" y="2612564"/>
            <a:ext cx="1278519" cy="1278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8850" y="293759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Ερεθιστικά δέρματος, οφθαλμών, αναπνευστικού 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7" y="3948358"/>
            <a:ext cx="1249661" cy="1249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2880" y="4397460"/>
            <a:ext cx="411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Τοξικά εισπνοή, δέρμα, κατάποση, </a:t>
            </a:r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1" y="5233307"/>
            <a:ext cx="1188000" cy="11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8850" y="5504141"/>
            <a:ext cx="454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CMR, </a:t>
            </a:r>
            <a:r>
              <a:rPr lang="el-GR" dirty="0" smtClean="0"/>
              <a:t>δυσμενείς επιδράσεις στην υγεία, κίνδυνος αναρρόφησης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8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Autofit/>
          </a:bodyPr>
          <a:lstStyle/>
          <a:p>
            <a:pPr algn="ctr"/>
            <a:r>
              <a:rPr lang="el-GR" sz="2400" dirty="0" err="1" smtClean="0"/>
              <a:t>Εικονογράμματα</a:t>
            </a:r>
            <a:r>
              <a:rPr lang="el-GR" sz="2400" dirty="0" smtClean="0"/>
              <a:t> – Κίνδυνοι από φυσικοχημικά χαρακτηριστικά του προϊόντος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2" y="2340236"/>
            <a:ext cx="1188000" cy="1188000"/>
          </a:xfrm>
        </p:spPr>
      </p:pic>
      <p:sp>
        <p:nvSpPr>
          <p:cNvPr id="5" name="TextBox 4"/>
          <p:cNvSpPr txBox="1"/>
          <p:nvPr/>
        </p:nvSpPr>
        <p:spPr>
          <a:xfrm>
            <a:off x="2011593" y="27495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Εκρηκτικά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2" y="4509120"/>
            <a:ext cx="1188000" cy="11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4918454"/>
            <a:ext cx="179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Εύφλεκτα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43" y="2340236"/>
            <a:ext cx="1188000" cy="11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8144" y="27089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Οξειδωτικά</a:t>
            </a:r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58" y="4370620"/>
            <a:ext cx="1188000" cy="11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4779954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Αέρια υπό πίεση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37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asy-service.gr/eshop/images/detailed/0/katharist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2061462" cy="13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loud-static.websplanetdemo.com/var/m_0/03/030/4407/96804-rhutten-car-c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71182"/>
            <a:ext cx="5424422" cy="180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54968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ΧΗΜΙΚΑ </a:t>
            </a:r>
            <a:r>
              <a:rPr lang="el-GR" dirty="0" smtClean="0"/>
              <a:t>ΠΡΟΪΟΝΤΑ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1891561"/>
            <a:ext cx="7488948" cy="384378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</a:t>
            </a:r>
            <a:r>
              <a:rPr lang="el-GR" sz="2000" b="1" dirty="0" err="1" smtClean="0"/>
              <a:t>υρύ</a:t>
            </a:r>
            <a:r>
              <a:rPr lang="el-GR" sz="2000" b="1" dirty="0" smtClean="0"/>
              <a:t> </a:t>
            </a:r>
            <a:r>
              <a:rPr lang="el-GR" sz="2000" b="1" dirty="0"/>
              <a:t>κοινό </a:t>
            </a:r>
            <a:endParaRPr lang="en-US" sz="2000" b="1" dirty="0" smtClean="0"/>
          </a:p>
          <a:p>
            <a:pPr marL="68580" indent="0">
              <a:buNone/>
            </a:pPr>
            <a:r>
              <a:rPr lang="el-GR" sz="2000" dirty="0" smtClean="0"/>
              <a:t>(</a:t>
            </a:r>
            <a:r>
              <a:rPr lang="el-GR" sz="2000" dirty="0"/>
              <a:t>καθαριστικά, προϊόντα συντήρησης και περιποίησης αυτοκινήτου, λιπάσματα, </a:t>
            </a:r>
            <a:r>
              <a:rPr lang="el-GR" sz="2000" dirty="0" err="1"/>
              <a:t>φυτοπροστατευτικά</a:t>
            </a:r>
            <a:r>
              <a:rPr lang="el-GR" sz="2000" dirty="0"/>
              <a:t> </a:t>
            </a:r>
            <a:r>
              <a:rPr lang="el-GR" sz="2000" dirty="0" smtClean="0"/>
              <a:t>κ.λπ.)</a:t>
            </a:r>
            <a:endParaRPr lang="el-GR" sz="2000" dirty="0"/>
          </a:p>
          <a:p>
            <a:pPr marL="68580" indent="0">
              <a:buNone/>
            </a:pPr>
            <a:endParaRPr lang="el-GR" sz="2000" dirty="0" smtClean="0"/>
          </a:p>
          <a:p>
            <a:r>
              <a:rPr lang="en-US" sz="2000" b="1" dirty="0"/>
              <a:t>E</a:t>
            </a:r>
            <a:r>
              <a:rPr lang="el-GR" sz="2000" b="1" dirty="0" err="1" smtClean="0"/>
              <a:t>παγγελματίες</a:t>
            </a:r>
            <a:r>
              <a:rPr lang="el-GR" sz="2000" b="1" dirty="0" smtClean="0"/>
              <a:t> </a:t>
            </a:r>
            <a:r>
              <a:rPr lang="el-GR" sz="2000" b="1" dirty="0"/>
              <a:t>χρήστες </a:t>
            </a:r>
            <a:endParaRPr lang="en-US" sz="2000" b="1" dirty="0" smtClean="0"/>
          </a:p>
          <a:p>
            <a:pPr marL="68580" indent="0">
              <a:buNone/>
            </a:pPr>
            <a:r>
              <a:rPr lang="el-GR" sz="2000" dirty="0" smtClean="0"/>
              <a:t>(</a:t>
            </a:r>
            <a:r>
              <a:rPr lang="el-GR" sz="2000" dirty="0"/>
              <a:t>χρώματα, βερνίκια, δομικά υλικά, διαλύτες </a:t>
            </a:r>
            <a:r>
              <a:rPr lang="el-GR" sz="2000" dirty="0" smtClean="0"/>
              <a:t>κ.λπ.)</a:t>
            </a:r>
            <a:endParaRPr lang="el-GR" sz="2000" dirty="0"/>
          </a:p>
          <a:p>
            <a:endParaRPr lang="el-GR" sz="2000" dirty="0"/>
          </a:p>
          <a:p>
            <a:r>
              <a:rPr lang="el-GR" sz="2000" b="1" dirty="0"/>
              <a:t>Πρώτες ύλες </a:t>
            </a:r>
            <a:r>
              <a:rPr lang="el-GR" sz="2000" dirty="0"/>
              <a:t>για τη βιομηχανία και τη βιοτεχνία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492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err="1" smtClean="0"/>
              <a:t>Εικονογράμματα</a:t>
            </a:r>
            <a:r>
              <a:rPr lang="el-GR" sz="3200" dirty="0" smtClean="0"/>
              <a:t> – Κίνδυνος για το περιβάλλον</a:t>
            </a:r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2936"/>
            <a:ext cx="1615135" cy="1615135"/>
          </a:xfrm>
        </p:spPr>
      </p:pic>
      <p:sp>
        <p:nvSpPr>
          <p:cNvPr id="6" name="TextBox 5"/>
          <p:cNvSpPr txBox="1"/>
          <p:nvPr/>
        </p:nvSpPr>
        <p:spPr>
          <a:xfrm>
            <a:off x="4109570" y="35010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Επικίνδυνα για το περιβάλλον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19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704653" cy="75788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Προειδοποιητική Λέξη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22895" y="2780928"/>
            <a:ext cx="2410185" cy="1753420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l-GR" b="1" dirty="0" smtClean="0"/>
              <a:t>Κίνδυνος</a:t>
            </a:r>
          </a:p>
          <a:p>
            <a:endParaRPr lang="el-GR" dirty="0" smtClean="0"/>
          </a:p>
          <a:p>
            <a:r>
              <a:rPr lang="el-GR" b="1" dirty="0" smtClean="0"/>
              <a:t>Προσοχή</a:t>
            </a:r>
            <a:endParaRPr lang="el-GR" b="1" dirty="0"/>
          </a:p>
        </p:txBody>
      </p:sp>
      <p:pic>
        <p:nvPicPr>
          <p:cNvPr id="1026" name="Picture 2" descr="http://www.etichettemercipericolose.it/immagini/etichettemarchiG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5" y="2247973"/>
            <a:ext cx="240076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.beswic.be/en/topics/ds/materials/new-old-clp-pictograms-magnified/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592288" cy="2611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Δηλώσεις επικινδυνότητας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844824"/>
            <a:ext cx="7776864" cy="44644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l-GR" sz="2000" b="1" dirty="0" smtClean="0"/>
              <a:t>Η226</a:t>
            </a:r>
            <a:r>
              <a:rPr lang="el-GR" sz="2000" dirty="0" smtClean="0"/>
              <a:t>: Υγρό </a:t>
            </a:r>
            <a:r>
              <a:rPr lang="el-GR" sz="2000" dirty="0"/>
              <a:t>και ατμοί εύφλεκτα</a:t>
            </a:r>
            <a:r>
              <a:rPr lang="el-GR" sz="2000" dirty="0" smtClean="0"/>
              <a:t>.</a:t>
            </a:r>
          </a:p>
          <a:p>
            <a:pPr marL="68580" indent="0">
              <a:buNone/>
            </a:pPr>
            <a:r>
              <a:rPr lang="el-GR" sz="2000" b="1" dirty="0" smtClean="0"/>
              <a:t>Η302</a:t>
            </a:r>
            <a:r>
              <a:rPr lang="el-GR" sz="2000" dirty="0" smtClean="0"/>
              <a:t>: Επιβλαβές σε περίπτωση κατάποσης</a:t>
            </a:r>
          </a:p>
          <a:p>
            <a:pPr marL="68580" indent="0">
              <a:buNone/>
            </a:pPr>
            <a:r>
              <a:rPr lang="el-GR" sz="2000" b="1" dirty="0" smtClean="0"/>
              <a:t>Η336</a:t>
            </a:r>
            <a:r>
              <a:rPr lang="el-GR" sz="2000" dirty="0" smtClean="0"/>
              <a:t>: Μπορεί </a:t>
            </a:r>
            <a:r>
              <a:rPr lang="el-GR" sz="2000" dirty="0"/>
              <a:t>να προκαλέσει υπνηλία ή ζάλη</a:t>
            </a:r>
            <a:r>
              <a:rPr lang="el-GR" sz="2000" dirty="0" smtClean="0"/>
              <a:t>.</a:t>
            </a:r>
            <a:br>
              <a:rPr lang="el-GR" sz="2000" dirty="0" smtClean="0"/>
            </a:br>
            <a:r>
              <a:rPr lang="el-GR" sz="2000" b="1" dirty="0"/>
              <a:t>Η400</a:t>
            </a:r>
            <a:r>
              <a:rPr lang="el-GR" sz="2000" dirty="0"/>
              <a:t>: Πολύ τοξικό για τους υδρόβιους οργανισμούς</a:t>
            </a:r>
            <a:r>
              <a:rPr lang="el-GR" sz="2000" dirty="0" smtClean="0"/>
              <a:t>.</a:t>
            </a:r>
          </a:p>
          <a:p>
            <a:pPr marL="68580" indent="0">
              <a:buNone/>
            </a:pPr>
            <a:endParaRPr lang="el-GR" sz="2000" b="1" dirty="0" smtClean="0"/>
          </a:p>
          <a:p>
            <a:pPr marL="68580" indent="0">
              <a:buNone/>
            </a:pPr>
            <a:r>
              <a:rPr lang="el-GR" sz="2000" b="1" dirty="0" smtClean="0"/>
              <a:t>Συμπληρωματικές δηλώσεις: </a:t>
            </a:r>
            <a:endParaRPr lang="en-US" sz="2000" b="1" dirty="0" smtClean="0"/>
          </a:p>
          <a:p>
            <a:pPr marL="68580" indent="0">
              <a:buNone/>
            </a:pPr>
            <a:endParaRPr lang="el-GR" sz="2000" b="1" dirty="0" smtClean="0"/>
          </a:p>
          <a:p>
            <a:pPr marL="68580" indent="0">
              <a:buNone/>
            </a:pPr>
            <a:r>
              <a:rPr lang="en-US" sz="2000" b="1" dirty="0" smtClean="0"/>
              <a:t>EUH 208: </a:t>
            </a:r>
            <a:r>
              <a:rPr lang="el-GR" sz="2000" dirty="0"/>
              <a:t>Περιέχει </a:t>
            </a:r>
            <a:r>
              <a:rPr lang="en-US" sz="2000" u="sng" dirty="0" smtClean="0"/>
              <a:t>2-</a:t>
            </a:r>
            <a:r>
              <a:rPr lang="el-GR" sz="2000" u="sng" dirty="0" err="1"/>
              <a:t>βενζυλιδενεπτανάλη</a:t>
            </a:r>
            <a:r>
              <a:rPr lang="el-GR" sz="2000" u="sng" dirty="0"/>
              <a:t>, </a:t>
            </a:r>
            <a:r>
              <a:rPr lang="el-GR" sz="2000" u="sng" dirty="0" err="1" smtClean="0"/>
              <a:t>κινναμαλδεΰδη</a:t>
            </a:r>
            <a:r>
              <a:rPr lang="el-GR" sz="2000" u="sng" dirty="0" smtClean="0"/>
              <a:t>.</a:t>
            </a:r>
          </a:p>
          <a:p>
            <a:pPr marL="68580" indent="0">
              <a:buNone/>
            </a:pPr>
            <a:r>
              <a:rPr lang="el-GR" sz="2000" dirty="0" smtClean="0"/>
              <a:t>Μπορεί </a:t>
            </a:r>
            <a:r>
              <a:rPr lang="el-GR" sz="2000" dirty="0"/>
              <a:t>να προκαλέσει αλλεργική αντίδραση.</a:t>
            </a:r>
          </a:p>
          <a:p>
            <a:pPr marL="68580" indent="0">
              <a:buNone/>
            </a:pPr>
            <a:endParaRPr lang="en-US" sz="2000" b="1" dirty="0" smtClean="0"/>
          </a:p>
          <a:p>
            <a:pPr marL="68580" indent="0">
              <a:buNone/>
            </a:pPr>
            <a:r>
              <a:rPr lang="en-US" sz="2000" b="1" dirty="0" smtClean="0"/>
              <a:t>EUH206</a:t>
            </a:r>
            <a:r>
              <a:rPr lang="en-US" sz="2000" dirty="0" smtClean="0"/>
              <a:t>: </a:t>
            </a:r>
            <a:r>
              <a:rPr lang="el-GR" sz="2000" dirty="0" smtClean="0"/>
              <a:t>Προσοχή</a:t>
            </a:r>
            <a:r>
              <a:rPr lang="el-GR" sz="2000" dirty="0"/>
              <a:t>! Να μην χρησιμοποιείται σε συνδυασμό με άλλα προϊόντα. Μπορεί να ελευθερωθούν επικίνδυνα αέρια (χλώριο).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2159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9778" y="980728"/>
            <a:ext cx="7024744" cy="72008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Δηλώσεις προφύλαξης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53650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200" b="1" dirty="0" smtClean="0"/>
              <a:t>P102</a:t>
            </a:r>
            <a:r>
              <a:rPr lang="en-US" sz="2200" dirty="0" smtClean="0"/>
              <a:t>: </a:t>
            </a:r>
            <a:r>
              <a:rPr lang="el-GR" sz="2200" dirty="0" smtClean="0"/>
              <a:t>Μακριά από παιδιά</a:t>
            </a:r>
          </a:p>
          <a:p>
            <a:pPr marL="68580" indent="0">
              <a:buNone/>
            </a:pPr>
            <a:endParaRPr lang="el-GR" sz="2200" dirty="0" smtClean="0"/>
          </a:p>
          <a:p>
            <a:pPr marL="68580" indent="0">
              <a:buNone/>
            </a:pPr>
            <a:r>
              <a:rPr lang="el-GR" sz="2200" b="1" dirty="0"/>
              <a:t>Ρ280:</a:t>
            </a:r>
            <a:r>
              <a:rPr lang="el-GR" sz="2200" dirty="0"/>
              <a:t> Να φοράτε προστατευτικά γάντια/ προστατευτικά ενδύματα/ μέσα ατομικής προστασίας για τα μάτια / πρόσωπο</a:t>
            </a:r>
            <a:r>
              <a:rPr lang="el-GR" sz="2200" dirty="0" smtClean="0"/>
              <a:t>.</a:t>
            </a:r>
          </a:p>
          <a:p>
            <a:pPr marL="68580" indent="0">
              <a:buNone/>
            </a:pPr>
            <a:endParaRPr lang="el-GR" sz="2200" dirty="0" smtClean="0"/>
          </a:p>
          <a:p>
            <a:pPr marL="68580" indent="0">
              <a:buNone/>
            </a:pPr>
            <a:r>
              <a:rPr lang="en-GB" sz="2200" b="1" dirty="0" smtClean="0"/>
              <a:t>P333+P313</a:t>
            </a:r>
            <a:r>
              <a:rPr lang="el-GR" sz="2200" b="1" dirty="0" smtClean="0"/>
              <a:t>:</a:t>
            </a:r>
            <a:r>
              <a:rPr lang="el-GR" sz="2200" dirty="0" smtClean="0"/>
              <a:t> Εάν </a:t>
            </a:r>
            <a:r>
              <a:rPr lang="el-GR" sz="2200" dirty="0"/>
              <a:t>παρατηρηθεί ερεθισμός του δέρματος ή εμφανιστεί εξάνθημα: </a:t>
            </a:r>
            <a:r>
              <a:rPr lang="el-GR" sz="2200" dirty="0" smtClean="0"/>
              <a:t>Συμβουλευθείτε </a:t>
            </a:r>
            <a:r>
              <a:rPr lang="el-GR" sz="2200" dirty="0"/>
              <a:t>/ Επισκεφθείτε γιατρό</a:t>
            </a:r>
            <a:r>
              <a:rPr lang="el-GR" sz="2200" dirty="0" smtClean="0"/>
              <a:t>.</a:t>
            </a:r>
          </a:p>
          <a:p>
            <a:pPr marL="68580" indent="0">
              <a:buNone/>
            </a:pPr>
            <a:endParaRPr lang="el-GR" sz="2200" dirty="0" smtClean="0"/>
          </a:p>
          <a:p>
            <a:pPr marL="68580" indent="0">
              <a:buNone/>
            </a:pPr>
            <a:r>
              <a:rPr lang="el-GR" sz="2200" b="1" dirty="0"/>
              <a:t>Ρ331:</a:t>
            </a:r>
            <a:r>
              <a:rPr lang="el-GR" sz="2200" dirty="0"/>
              <a:t> ΜΗΝ προκαλέσετε εμετό</a:t>
            </a:r>
            <a:r>
              <a:rPr lang="el-GR" sz="2200" dirty="0" smtClean="0"/>
              <a:t>.</a:t>
            </a:r>
          </a:p>
          <a:p>
            <a:pPr marL="68580" indent="0">
              <a:buNone/>
            </a:pPr>
            <a:endParaRPr lang="el-GR" sz="2200" dirty="0"/>
          </a:p>
          <a:p>
            <a:pPr marL="68580" indent="0">
              <a:buNone/>
            </a:pPr>
            <a:r>
              <a:rPr lang="en-GB" sz="2200" b="1" dirty="0" smtClean="0"/>
              <a:t>P403+P235</a:t>
            </a:r>
            <a:r>
              <a:rPr lang="el-GR" sz="2200" b="1" dirty="0" smtClean="0"/>
              <a:t>: </a:t>
            </a:r>
            <a:r>
              <a:rPr lang="el-GR" sz="2200" dirty="0" smtClean="0"/>
              <a:t>Αποθηκεύεται </a:t>
            </a:r>
            <a:r>
              <a:rPr lang="el-GR" sz="2200" dirty="0"/>
              <a:t>σε καλά αεριζόμενο χώρο. Διατηρείται δροσερό</a:t>
            </a:r>
            <a:r>
              <a:rPr lang="el-GR" sz="2200" dirty="0" smtClean="0"/>
              <a:t>.</a:t>
            </a:r>
          </a:p>
          <a:p>
            <a:pPr marL="68580" indent="0">
              <a:buNone/>
            </a:pPr>
            <a:endParaRPr lang="el-GR" dirty="0"/>
          </a:p>
          <a:p>
            <a:pPr marL="6858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0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32670" r="42972" b="13731"/>
          <a:stretch/>
        </p:blipFill>
        <p:spPr bwMode="auto">
          <a:xfrm>
            <a:off x="755576" y="945913"/>
            <a:ext cx="768221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4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Οδηγία 1999/45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2329841"/>
            <a:ext cx="6777317" cy="124317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Μέχρι </a:t>
            </a:r>
            <a:r>
              <a:rPr lang="el-GR" dirty="0"/>
              <a:t>τον Ιούνιο 2017 </a:t>
            </a:r>
            <a:r>
              <a:rPr lang="el-GR" dirty="0" smtClean="0"/>
              <a:t>στην </a:t>
            </a:r>
            <a:r>
              <a:rPr lang="el-GR" dirty="0"/>
              <a:t>αγορά </a:t>
            </a:r>
            <a:r>
              <a:rPr lang="el-GR" dirty="0" smtClean="0"/>
              <a:t>μπορεί να κυκλοφορούν χημικά προϊόντα επισημασμένα σύμφωνα με </a:t>
            </a:r>
            <a:r>
              <a:rPr lang="el-GR" dirty="0"/>
              <a:t>την </a:t>
            </a:r>
            <a:r>
              <a:rPr lang="el-GR" dirty="0" smtClean="0"/>
              <a:t>παλιά Οδηγία (1999/45/ΕΚ)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AutoShape 2" descr="Αποτέλεσμα εικόνας για σύμβολα 1999/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24" y="3566470"/>
            <a:ext cx="2124075" cy="215265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856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331640" y="3501008"/>
            <a:ext cx="6637468" cy="1362075"/>
          </a:xfrm>
        </p:spPr>
        <p:txBody>
          <a:bodyPr/>
          <a:lstStyle/>
          <a:p>
            <a:pPr algn="ctr"/>
            <a:r>
              <a:rPr lang="el-GR" dirty="0" smtClean="0"/>
              <a:t>Ευχαριστώ για την προσοχή σας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29813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ata\Desktop\banne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69902"/>
            <a:ext cx="5868144" cy="19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79" y="4890560"/>
            <a:ext cx="2509921" cy="1468390"/>
          </a:xfrm>
          <a:prstGeom prst="rect">
            <a:avLst/>
          </a:prstGeom>
        </p:spPr>
      </p:pic>
      <p:pic>
        <p:nvPicPr>
          <p:cNvPr id="1058" name="Picture 34" descr="Αποτέλεσμα εικόνας για unilever καθαριστικά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r="24964"/>
          <a:stretch/>
        </p:blipFill>
        <p:spPr bwMode="auto">
          <a:xfrm rot="21015260">
            <a:off x="872088" y="1886379"/>
            <a:ext cx="602439" cy="11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640" y="817279"/>
            <a:ext cx="6624854" cy="46985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dirty="0" smtClean="0"/>
              <a:t>Παραδείγματα χημικών προϊόντων</a:t>
            </a:r>
            <a:endParaRPr lang="el-GR" sz="2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6"/>
          <a:stretch/>
        </p:blipFill>
        <p:spPr>
          <a:xfrm>
            <a:off x="4772430" y="1846978"/>
            <a:ext cx="994828" cy="89797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6027" r="19078"/>
          <a:stretch/>
        </p:blipFill>
        <p:spPr>
          <a:xfrm>
            <a:off x="7063806" y="2329925"/>
            <a:ext cx="1440160" cy="1482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851" y="1457191"/>
            <a:ext cx="28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Χλωρίνες, καθαριστικά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9940" y="1451702"/>
            <a:ext cx="264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Χρώματα, βερνίκια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60680" y="1418209"/>
            <a:ext cx="238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Βιοκτόνα</a:t>
            </a:r>
            <a:r>
              <a:rPr lang="el-GR" b="1" dirty="0" smtClean="0"/>
              <a:t>, αρωματικά χώρου</a:t>
            </a:r>
            <a:endParaRPr lang="el-GR" b="1" dirty="0"/>
          </a:p>
        </p:txBody>
      </p:sp>
      <p:pic>
        <p:nvPicPr>
          <p:cNvPr id="1032" name="Picture 8" descr="Αποτέλεσμα εικόνας για αντικουνουπικές ταμπλέτε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093">
            <a:off x="7724164" y="4070499"/>
            <a:ext cx="464662" cy="4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Εικόνα 20"/>
          <p:cNvPicPr>
            <a:picLocks noChangeAspect="1"/>
          </p:cNvPicPr>
          <p:nvPr/>
        </p:nvPicPr>
        <p:blipFill rotWithShape="1">
          <a:blip r:embed="rId8"/>
          <a:srcRect l="23120" r="29840"/>
          <a:stretch/>
        </p:blipFill>
        <p:spPr>
          <a:xfrm rot="464180">
            <a:off x="1748561" y="1971407"/>
            <a:ext cx="658582" cy="1400065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748">
            <a:off x="1410714" y="3541959"/>
            <a:ext cx="879246" cy="1292729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5241">
            <a:off x="4591520" y="2878941"/>
            <a:ext cx="770362" cy="1023199"/>
          </a:xfrm>
          <a:prstGeom prst="rect">
            <a:avLst/>
          </a:prstGeom>
        </p:spPr>
      </p:pic>
      <p:pic>
        <p:nvPicPr>
          <p:cNvPr id="1062" name="Picture 38" descr="Αποτέλεσμα εικόνας για Flerian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44" y="4634727"/>
            <a:ext cx="1305019" cy="10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Αποτέλεσμα εικόνας για guru aroma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 r="26925"/>
          <a:stretch/>
        </p:blipFill>
        <p:spPr bwMode="auto">
          <a:xfrm rot="21259167">
            <a:off x="6289138" y="3039898"/>
            <a:ext cx="736781" cy="149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Εικόνα 24"/>
          <p:cNvPicPr>
            <a:picLocks noChangeAspect="1"/>
          </p:cNvPicPr>
          <p:nvPr/>
        </p:nvPicPr>
        <p:blipFill rotWithShape="1">
          <a:blip r:embed="rId13"/>
          <a:srcRect l="24761" r="29008"/>
          <a:stretch/>
        </p:blipFill>
        <p:spPr>
          <a:xfrm rot="21341233">
            <a:off x="567621" y="3184070"/>
            <a:ext cx="563984" cy="1130339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 rotWithShape="1">
          <a:blip r:embed="rId14"/>
          <a:srcRect l="8530" t="27657" r="11013" b="6963"/>
          <a:stretch/>
        </p:blipFill>
        <p:spPr>
          <a:xfrm rot="21243655">
            <a:off x="6184183" y="2181437"/>
            <a:ext cx="826911" cy="708781"/>
          </a:xfrm>
          <a:prstGeom prst="rect">
            <a:avLst/>
          </a:prstGeom>
        </p:spPr>
      </p:pic>
      <p:pic>
        <p:nvPicPr>
          <p:cNvPr id="1070" name="Picture 46" descr="Αποτέλεσμα εικόνας για caparo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000">
            <a:off x="2960409" y="3532650"/>
            <a:ext cx="1386320" cy="10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Αποτέλεσμα εικόνας για χρωτεχ βερνίκι ξύλου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284">
            <a:off x="3210812" y="2028440"/>
            <a:ext cx="932530" cy="13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292572">
            <a:off x="2760099" y="5131565"/>
            <a:ext cx="1236873" cy="1236873"/>
          </a:xfrm>
          <a:prstGeom prst="rect">
            <a:avLst/>
          </a:prstGeom>
        </p:spPr>
      </p:pic>
      <p:pic>
        <p:nvPicPr>
          <p:cNvPr id="2049" name="Εικόνα 20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147740">
            <a:off x="1754243" y="5270338"/>
            <a:ext cx="937907" cy="937907"/>
          </a:xfrm>
          <a:prstGeom prst="rect">
            <a:avLst/>
          </a:prstGeom>
        </p:spPr>
      </p:pic>
      <p:pic>
        <p:nvPicPr>
          <p:cNvPr id="1052" name="Picture 28" descr="http://www.readyforbaby.gr/sites/default/files/styles/product_large/public/t473664_8717644736630_-_cajoline_sympyknomeno_bluefresh_750ml.png?itok=wIxpvhnQ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9" r="32033"/>
          <a:stretch/>
        </p:blipFill>
        <p:spPr bwMode="auto">
          <a:xfrm rot="21379783">
            <a:off x="815033" y="4338607"/>
            <a:ext cx="556837" cy="14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sfairidou.gr/prd_images/15OAQ6UQ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731">
            <a:off x="4256949" y="4233418"/>
            <a:ext cx="990243" cy="9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2050"/>
          <p:cNvSpPr txBox="1"/>
          <p:nvPr/>
        </p:nvSpPr>
        <p:spPr>
          <a:xfrm>
            <a:off x="2693073" y="4617975"/>
            <a:ext cx="154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Λιπαντικά</a:t>
            </a:r>
            <a:endParaRPr lang="el-GR" b="1" dirty="0"/>
          </a:p>
        </p:txBody>
      </p:sp>
      <p:pic>
        <p:nvPicPr>
          <p:cNvPr id="1048" name="Picture 24" descr="http://cdn.4umarket.gr/resized/900/p-147756-900-both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7311"/>
          <a:stretch/>
        </p:blipFill>
        <p:spPr bwMode="auto">
          <a:xfrm rot="20872977">
            <a:off x="5178525" y="3885291"/>
            <a:ext cx="926573" cy="8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2648" y="699950"/>
            <a:ext cx="7024744" cy="745152"/>
          </a:xfrm>
        </p:spPr>
        <p:txBody>
          <a:bodyPr>
            <a:normAutofit/>
          </a:bodyPr>
          <a:lstStyle/>
          <a:p>
            <a:r>
              <a:rPr lang="el-GR" sz="3200" dirty="0"/>
              <a:t>Επικινδυνότητα χημικών προϊόντων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pPr marL="68580" indent="0">
              <a:buNone/>
            </a:pPr>
            <a:r>
              <a:rPr lang="el-GR" sz="2000" dirty="0" smtClean="0"/>
              <a:t>Η επικινδυνότητα των χημικών προϊόντων μπορεί να προκύψει:</a:t>
            </a:r>
          </a:p>
        </p:txBody>
      </p:sp>
      <p:pic>
        <p:nvPicPr>
          <p:cNvPr id="3074" name="Picture 2" descr="http://www.cascades.com/media/filer_private/2013/06/03/acv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19" y="2546757"/>
            <a:ext cx="3834959" cy="367973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ιάγραμμα ροής: Γραμμή σύνδεσης 4"/>
          <p:cNvSpPr>
            <a:spLocks noChangeAspect="1"/>
          </p:cNvSpPr>
          <p:nvPr/>
        </p:nvSpPr>
        <p:spPr>
          <a:xfrm>
            <a:off x="3686086" y="3566075"/>
            <a:ext cx="1656184" cy="161651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495778" y="5621550"/>
            <a:ext cx="146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Παραγωγή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18480" y="5647963"/>
            <a:ext cx="141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0718" y="4189667"/>
            <a:ext cx="10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Χρήση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32880" y="27755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Απόθεση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24233" y="42019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24233" y="2789540"/>
            <a:ext cx="1749791" cy="36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Πρώτες ύλες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2626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kontemiri.gr/UserFiles/image/ygeia/alergiamiti-37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784">
            <a:off x="6090629" y="3864220"/>
            <a:ext cx="1926401" cy="10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dirty="0" smtClean="0"/>
              <a:t>Επικινδυνότητα χημικών προϊόντων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4248472" cy="41764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l-GR" sz="1800" dirty="0" smtClean="0"/>
          </a:p>
          <a:p>
            <a:r>
              <a:rPr lang="el-GR" sz="1800" dirty="0" smtClean="0"/>
              <a:t> </a:t>
            </a:r>
            <a:r>
              <a:rPr lang="el-GR" sz="1900" b="1" dirty="0" err="1" smtClean="0"/>
              <a:t>Φυσικ</a:t>
            </a:r>
            <a:r>
              <a:rPr lang="en-US" sz="1900" b="1" dirty="0" smtClean="0"/>
              <a:t>o</a:t>
            </a:r>
            <a:r>
              <a:rPr lang="el-GR" sz="1900" b="1" dirty="0" smtClean="0"/>
              <a:t>χημικές ιδιότητες</a:t>
            </a:r>
            <a:r>
              <a:rPr lang="el-GR" sz="1900" dirty="0" smtClean="0"/>
              <a:t> </a:t>
            </a:r>
            <a:r>
              <a:rPr lang="el-GR" sz="1900" dirty="0"/>
              <a:t>των ουσιών </a:t>
            </a:r>
            <a:endParaRPr lang="el-GR" sz="1900" dirty="0" smtClean="0"/>
          </a:p>
          <a:p>
            <a:pPr marL="68580" indent="0" algn="ctr">
              <a:buNone/>
            </a:pPr>
            <a:r>
              <a:rPr lang="el-GR" sz="1400" dirty="0" smtClean="0"/>
              <a:t>ευφλεκτότητα</a:t>
            </a:r>
            <a:r>
              <a:rPr lang="el-GR" sz="1400" dirty="0"/>
              <a:t>, </a:t>
            </a:r>
            <a:r>
              <a:rPr lang="el-GR" sz="1400" dirty="0" smtClean="0"/>
              <a:t>εκρηκτικότητα, </a:t>
            </a:r>
            <a:r>
              <a:rPr lang="el-GR" sz="1400" dirty="0" err="1" smtClean="0"/>
              <a:t>οξειδωτικότητα</a:t>
            </a:r>
            <a:r>
              <a:rPr lang="el-GR" sz="1400" dirty="0" smtClean="0"/>
              <a:t> </a:t>
            </a:r>
          </a:p>
          <a:p>
            <a:endParaRPr lang="el-GR" sz="1800" dirty="0"/>
          </a:p>
          <a:p>
            <a:r>
              <a:rPr lang="el-GR" sz="1900" b="1" dirty="0" smtClean="0"/>
              <a:t>Ανθρώπινη </a:t>
            </a:r>
            <a:r>
              <a:rPr lang="el-GR" sz="1900" b="1" dirty="0"/>
              <a:t>υγεία </a:t>
            </a:r>
            <a:endParaRPr lang="el-GR" sz="1900" b="1" dirty="0" smtClean="0"/>
          </a:p>
          <a:p>
            <a:pPr marL="68580" indent="0" algn="ctr">
              <a:buNone/>
            </a:pPr>
            <a:r>
              <a:rPr lang="el-GR" sz="1500" dirty="0" smtClean="0"/>
              <a:t>δυσμενείς </a:t>
            </a:r>
            <a:r>
              <a:rPr lang="el-GR" sz="1500" dirty="0"/>
              <a:t>επιπτώσεις κατά την εισπνοή, την επαφή με το δέρμα ή τα </a:t>
            </a:r>
            <a:r>
              <a:rPr lang="el-GR" sz="1500" dirty="0" smtClean="0"/>
              <a:t>μάτια</a:t>
            </a:r>
          </a:p>
          <a:p>
            <a:pPr marL="68580" indent="0">
              <a:buNone/>
            </a:pPr>
            <a:endParaRPr lang="el-GR" sz="1800" dirty="0" smtClean="0"/>
          </a:p>
          <a:p>
            <a:r>
              <a:rPr lang="el-GR" sz="1900" b="1" dirty="0" smtClean="0"/>
              <a:t>Περιβάλλον</a:t>
            </a:r>
            <a:r>
              <a:rPr lang="el-GR" sz="1900" dirty="0" smtClean="0"/>
              <a:t> </a:t>
            </a:r>
            <a:endParaRPr lang="el-GR" sz="1900" dirty="0"/>
          </a:p>
          <a:p>
            <a:pPr marL="68580" indent="0" algn="ctr">
              <a:buNone/>
            </a:pPr>
            <a:r>
              <a:rPr lang="el-GR" sz="1500" dirty="0" smtClean="0"/>
              <a:t>αρνητικές </a:t>
            </a:r>
            <a:r>
              <a:rPr lang="el-GR" sz="1500" dirty="0"/>
              <a:t>επιδράσεις στο υδάτινο περιβάλλον ή στη στοιβάδα του </a:t>
            </a:r>
            <a:r>
              <a:rPr lang="el-GR" sz="1500" dirty="0" smtClean="0"/>
              <a:t>όζοντος</a:t>
            </a:r>
            <a:endParaRPr lang="el-GR" sz="1500" dirty="0"/>
          </a:p>
          <a:p>
            <a:pPr marL="6858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 marL="68580" indent="0">
              <a:buNone/>
            </a:pPr>
            <a:endParaRPr lang="el-GR" dirty="0" smtClean="0"/>
          </a:p>
        </p:txBody>
      </p:sp>
      <p:pic>
        <p:nvPicPr>
          <p:cNvPr id="3078" name="Picture 6" descr="http://www.i-live.gr/wp-content/uploads/2011/03/th-fwtia-diamerisma-pati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29" y="2369453"/>
            <a:ext cx="1707689" cy="11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7LsxpVydIoE/UZYVpYNFXgI/AAAAAAAAWRM/CweAHobSCzY/s1600/%CE%AD%CE%BA%CF%81%CE%B7%CE%BE%CE%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18" y="2060848"/>
            <a:ext cx="1579671" cy="13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Αποτέλεσμα εικόνας για δυναμιτάκι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5013">
            <a:off x="5951674" y="1937218"/>
            <a:ext cx="1030168" cy="7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250" y="3796735"/>
            <a:ext cx="1400851" cy="79444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188" y="5392231"/>
            <a:ext cx="1829826" cy="10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dirty="0" smtClean="0"/>
              <a:t>Μέσα πληροφόρησης-προφύλαξης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84043" y="1623849"/>
            <a:ext cx="7676389" cy="27412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Δελτία Δεδομένων Ασφαλείας (ΔΔΑ) </a:t>
            </a:r>
            <a:r>
              <a:rPr lang="el-GR" dirty="0" smtClean="0"/>
              <a:t>για τους επαγγελματίες χρήστες </a:t>
            </a:r>
          </a:p>
          <a:p>
            <a:pPr marL="68580" indent="0">
              <a:buNone/>
            </a:pPr>
            <a:endParaRPr lang="el-GR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Ετικέτες </a:t>
            </a:r>
            <a:r>
              <a:rPr lang="el-GR" dirty="0" smtClean="0"/>
              <a:t>για το ευρύ κοινό και τους επαγγελματίες χρήστες</a:t>
            </a:r>
            <a:r>
              <a:rPr lang="en-US" dirty="0" smtClean="0"/>
              <a:t> *</a:t>
            </a: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endParaRPr lang="el-GR" sz="1600" b="1" dirty="0"/>
          </a:p>
          <a:p>
            <a:pPr marL="68580" indent="0">
              <a:buNone/>
            </a:pPr>
            <a:r>
              <a:rPr lang="el-GR" sz="1600" b="1" dirty="0" smtClean="0"/>
              <a:t>* Ειδικές διατάξεις </a:t>
            </a:r>
            <a:r>
              <a:rPr lang="el-GR" sz="1600" dirty="0" smtClean="0"/>
              <a:t>(πώμα ασφαλείας, ανάγλυφες προειδοποιήσεις κινδύνου)</a:t>
            </a:r>
            <a:endParaRPr lang="el-GR" sz="1600" dirty="0"/>
          </a:p>
        </p:txBody>
      </p:sp>
      <p:pic>
        <p:nvPicPr>
          <p:cNvPr id="4098" name="Picture 2" descr="http://www.gcs.com/webpac_content/about-gcs/company-news/articles/gcs-is-launching-pharmasafe---a-cost-effective-lightweight-child-resistant-closure/images/object/prev/gcs_PharmaSaf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7888"/>
          <a:stretch/>
        </p:blipFill>
        <p:spPr bwMode="auto">
          <a:xfrm>
            <a:off x="5724128" y="4872816"/>
            <a:ext cx="1418562" cy="13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ndoorweb.com/Newsletter/Graphics/GHS_MSD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321">
            <a:off x="1132976" y="4345991"/>
            <a:ext cx="1432138" cy="18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hsa.ie/images_upload/eng/Your_Industry/Chemicals/Classification_and_Labelling/READ_THE_BACK/mark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02" y="4309988"/>
            <a:ext cx="1808370" cy="18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cig.gr/image-smp/%CE%B1%CE%BD%CE%AC%CE%B3%CE%BB%CF%85%CF%86%CE%B1-%CE%B1%CF%85%CF%84%CE%BF%CE%BA%CF%8C%CE%BB%CE%BB%CE%B7%CF%84%CE%B1-%CF%80%CF%81%CE%BF%CE%B5%CE%B9%CE%B4%CE%BF%CF%80%CE%BF%CE%AF%CE%B7%CF%83%CE%B7%CF%82ecig-hellas_2079_6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937">
            <a:off x="7123184" y="4832635"/>
            <a:ext cx="1363093" cy="13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024744" cy="685880"/>
          </a:xfrm>
        </p:spPr>
        <p:txBody>
          <a:bodyPr>
            <a:noAutofit/>
          </a:bodyPr>
          <a:lstStyle/>
          <a:p>
            <a:r>
              <a:rPr lang="el-GR" sz="2800" b="1" dirty="0"/>
              <a:t>Δελτία Δεδομένων </a:t>
            </a:r>
            <a:r>
              <a:rPr lang="el-GR" sz="2800" b="1" dirty="0" smtClean="0"/>
              <a:t>Ασφαλείας (ΔΔΑ)</a:t>
            </a:r>
            <a:br>
              <a:rPr lang="el-GR" sz="2800" b="1" dirty="0" smtClean="0"/>
            </a:br>
            <a:r>
              <a:rPr lang="en-US" sz="2000" b="1" dirty="0" smtClean="0"/>
              <a:t>Material Data Safety Sheets (MSDS)</a:t>
            </a:r>
            <a:endParaRPr lang="el-GR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772816"/>
            <a:ext cx="7384784" cy="4642712"/>
          </a:xfrm>
        </p:spPr>
        <p:txBody>
          <a:bodyPr>
            <a:normAutofit fontScale="92500"/>
          </a:bodyPr>
          <a:lstStyle/>
          <a:p>
            <a:r>
              <a:rPr lang="el-GR" sz="1800" dirty="0" smtClean="0"/>
              <a:t>Υποχρέωση από τη Νομοθεσία </a:t>
            </a:r>
            <a:r>
              <a:rPr lang="en-US" sz="1800" b="1" dirty="0" smtClean="0"/>
              <a:t>REACH (EK)1907/2006</a:t>
            </a:r>
          </a:p>
          <a:p>
            <a:pPr marL="68580" indent="0">
              <a:buNone/>
            </a:pPr>
            <a:r>
              <a:rPr lang="en-US" sz="1600" dirty="0" smtClean="0"/>
              <a:t>Registration</a:t>
            </a:r>
            <a:r>
              <a:rPr lang="en-US" sz="1600" dirty="0"/>
              <a:t>, Evaluation, </a:t>
            </a:r>
            <a:r>
              <a:rPr lang="en-US" sz="1600" dirty="0" err="1"/>
              <a:t>Authorisation</a:t>
            </a:r>
            <a:r>
              <a:rPr lang="en-US" sz="1600" dirty="0"/>
              <a:t> and Restriction of Chemicals (REACH</a:t>
            </a:r>
            <a:r>
              <a:rPr lang="en-US" sz="1600" dirty="0" smtClean="0"/>
              <a:t>)</a:t>
            </a:r>
          </a:p>
          <a:p>
            <a:pPr marL="68580" indent="0">
              <a:buNone/>
            </a:pPr>
            <a:r>
              <a:rPr lang="el-GR" sz="1600" dirty="0"/>
              <a:t>Κ</a:t>
            </a:r>
            <a:r>
              <a:rPr lang="el-GR" sz="1600" dirty="0" smtClean="0"/>
              <a:t>αταχώριση</a:t>
            </a:r>
            <a:r>
              <a:rPr lang="el-GR" sz="1600" dirty="0"/>
              <a:t>, την αξιολόγηση, την </a:t>
            </a:r>
            <a:r>
              <a:rPr lang="el-GR" sz="1600" dirty="0" err="1"/>
              <a:t>αδειοδότηση</a:t>
            </a:r>
            <a:r>
              <a:rPr lang="el-GR" sz="1600" dirty="0"/>
              <a:t> και τους περιορισμούς των χημικών προϊόντων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pPr marL="68580" indent="0">
              <a:buNone/>
            </a:pPr>
            <a:endParaRPr lang="en-US" sz="1600" dirty="0"/>
          </a:p>
          <a:p>
            <a:r>
              <a:rPr lang="en-US" sz="1800" dirty="0" smtClean="0"/>
              <a:t>1/6/2015</a:t>
            </a:r>
            <a:r>
              <a:rPr lang="el-GR" sz="1800" dirty="0" smtClean="0"/>
              <a:t>,</a:t>
            </a:r>
            <a:r>
              <a:rPr lang="en-US" sz="1800" dirty="0" smtClean="0"/>
              <a:t> </a:t>
            </a:r>
            <a:r>
              <a:rPr lang="el-GR" sz="1800" dirty="0" smtClean="0"/>
              <a:t>Κανονισμός </a:t>
            </a:r>
            <a:r>
              <a:rPr lang="el-GR" sz="1800" b="1" dirty="0" smtClean="0"/>
              <a:t>(ΕΕ) 830/2015</a:t>
            </a:r>
            <a:r>
              <a:rPr lang="el-GR" sz="1800" dirty="0" smtClean="0"/>
              <a:t>, απαιτήσεις για τη σύνταξη ΔΔΑ</a:t>
            </a:r>
          </a:p>
          <a:p>
            <a:endParaRPr lang="en-US" sz="1800" dirty="0" smtClean="0"/>
          </a:p>
          <a:p>
            <a:r>
              <a:rPr lang="el-GR" sz="1800" dirty="0" smtClean="0"/>
              <a:t>Το </a:t>
            </a:r>
            <a:r>
              <a:rPr lang="el-GR" sz="1800" dirty="0"/>
              <a:t>ΔΔΑ </a:t>
            </a:r>
            <a:r>
              <a:rPr lang="el-GR" sz="1800" u="sng" dirty="0"/>
              <a:t>δεν είναι έγγραφο καθορισμένης έκτασης</a:t>
            </a:r>
            <a:r>
              <a:rPr lang="el-GR" sz="1800" dirty="0"/>
              <a:t>. Η έκταση του καθορίζεται από τον κίνδυνο της ουσίας ή του μείγματος και των διαθέσιμων </a:t>
            </a:r>
            <a:r>
              <a:rPr lang="el-GR" sz="1800" dirty="0" smtClean="0"/>
              <a:t>πληροφοριών</a:t>
            </a:r>
          </a:p>
          <a:p>
            <a:pPr marL="68580" indent="0">
              <a:buNone/>
            </a:pPr>
            <a:endParaRPr lang="el-GR" sz="1800" dirty="0" smtClean="0"/>
          </a:p>
          <a:p>
            <a:r>
              <a:rPr lang="el-GR" sz="1800" dirty="0"/>
              <a:t>Παρέχονται από τον </a:t>
            </a:r>
            <a:r>
              <a:rPr lang="el-GR" sz="1800" b="1" dirty="0" smtClean="0"/>
              <a:t>προμηθευτή</a:t>
            </a:r>
            <a:r>
              <a:rPr lang="en-US" sz="1800" b="1" dirty="0"/>
              <a:t> </a:t>
            </a:r>
            <a:r>
              <a:rPr lang="el-GR" sz="1800" dirty="0" smtClean="0"/>
              <a:t>του χημικού προϊόντος στον επαγγελματία χρήστη.</a:t>
            </a:r>
          </a:p>
          <a:p>
            <a:endParaRPr lang="el-GR" sz="1800" dirty="0" smtClean="0"/>
          </a:p>
          <a:p>
            <a:r>
              <a:rPr lang="el-GR" sz="1800" dirty="0" smtClean="0"/>
              <a:t>Αποτελούνται από </a:t>
            </a:r>
            <a:r>
              <a:rPr lang="el-GR" sz="1800" b="1" dirty="0" smtClean="0"/>
              <a:t>16 τμήματα</a:t>
            </a:r>
            <a:r>
              <a:rPr lang="el-GR" sz="1800" dirty="0" smtClean="0"/>
              <a:t>.</a:t>
            </a:r>
            <a:endParaRPr lang="el-GR" sz="1800" dirty="0"/>
          </a:p>
          <a:p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56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844031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Δελτία Δεδομένων Ασφαλείας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844824"/>
            <a:ext cx="6777317" cy="3508977"/>
          </a:xfrm>
        </p:spPr>
        <p:txBody>
          <a:bodyPr>
            <a:normAutofit/>
          </a:bodyPr>
          <a:lstStyle/>
          <a:p>
            <a:r>
              <a:rPr lang="el-GR" sz="2000" dirty="0"/>
              <a:t>Το </a:t>
            </a:r>
            <a:r>
              <a:rPr lang="el-GR" sz="2000" dirty="0" smtClean="0"/>
              <a:t>ΔΔΑ είναι το βασικό εργαλείο για τη </a:t>
            </a:r>
            <a:r>
              <a:rPr lang="el-GR" sz="2000" u="sng" dirty="0" smtClean="0"/>
              <a:t>διαχείριση του κινδύνου</a:t>
            </a:r>
            <a:r>
              <a:rPr lang="el-GR" sz="2000" dirty="0" smtClean="0"/>
              <a:t>. </a:t>
            </a:r>
          </a:p>
          <a:p>
            <a:pPr marL="68580" indent="0">
              <a:buNone/>
            </a:pPr>
            <a:endParaRPr lang="el-GR" sz="2000" dirty="0"/>
          </a:p>
          <a:p>
            <a:r>
              <a:rPr lang="el-GR" sz="2000" dirty="0" smtClean="0"/>
              <a:t>Παρέχει </a:t>
            </a:r>
            <a:r>
              <a:rPr lang="el-GR" sz="2000" dirty="0"/>
              <a:t>πληροφορίες για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την </a:t>
            </a:r>
            <a:r>
              <a:rPr lang="el-GR" sz="2000" dirty="0"/>
              <a:t>ασφαλή χρήση,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αποθήκευση</a:t>
            </a:r>
            <a:r>
              <a:rPr lang="el-GR" sz="2000" dirty="0"/>
              <a:t>,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διακίνηση</a:t>
            </a:r>
            <a:r>
              <a:rPr lang="el-GR" sz="2000" dirty="0"/>
              <a:t>,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απόρριψη </a:t>
            </a:r>
            <a:r>
              <a:rPr lang="el-GR" sz="2000" dirty="0"/>
              <a:t>και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μεταφορά του χημικού προϊόντος.</a:t>
            </a:r>
          </a:p>
          <a:p>
            <a:endParaRPr lang="el-GR" dirty="0"/>
          </a:p>
        </p:txBody>
      </p:sp>
      <p:pic>
        <p:nvPicPr>
          <p:cNvPr id="5" name="Picture 8" descr="http://indoorweb.com/Newsletter/Graphics/GHS_MSD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703257" cy="35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168363"/>
              </p:ext>
            </p:extLst>
          </p:nvPr>
        </p:nvGraphicFramePr>
        <p:xfrm>
          <a:off x="1187624" y="1484784"/>
          <a:ext cx="6777038" cy="48826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530">
                <a:tc>
                  <a:txBody>
                    <a:bodyPr/>
                    <a:lstStyle/>
                    <a:p>
                      <a:pPr algn="l"/>
                      <a:r>
                        <a:rPr lang="el-GR" sz="1500" b="0" dirty="0" smtClean="0"/>
                        <a:t>ΤΜΗΜΑ 1: Στοιχεία ουσίας/παρασκευάσματος και εταιρείας/επιχείρησης</a:t>
                      </a:r>
                      <a:endParaRPr lang="el-G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ΤΜΗΜΑ 9: Φυσικές και χημικές ιδιότητες</a:t>
                      </a:r>
                      <a:endParaRPr lang="el-GR" sz="1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2: Προσδιορισμός επικινδυνότητας</a:t>
                      </a:r>
                      <a:endParaRPr lang="el-G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10: Σταθερότητα και δραστικότητα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3: Σύνθεση/πληροφορίες για τα συστατικά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11: Τοξικολογικές πληροφορίες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97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4: Μέτρα πρώτων βοηθειών</a:t>
                      </a:r>
                      <a:endParaRPr lang="el-G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12: Οικολογικές πληροφορίες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5: Μέτρα για την καταπολέμηση της πυρκαγιάς</a:t>
                      </a:r>
                      <a:endParaRPr lang="el-G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13: Στοιχεία σχετικά με την απόρριψη</a:t>
                      </a:r>
                      <a:endParaRPr lang="el-GR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0" dirty="0" smtClean="0"/>
                        <a:t>ΤΜΗΜΑ 6: Μέτρα για την αντιμετώπιση τυχαίας έκλυσης</a:t>
                      </a:r>
                      <a:endParaRPr lang="el-G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14: Πληροφορίες σχετικά με τη μεταφορά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0" dirty="0" smtClean="0"/>
                        <a:t>ΤΜΗΜΑ 7: Χειρισμός και αποθήκευση</a:t>
                      </a:r>
                      <a:endParaRPr lang="el-G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15: Στοιχεία σχετικά με τη νομοθεσία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8: Έλεγχος της έκθεσης/ατομική προστασία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16: Άλλες πληροφορίες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1835696" y="692696"/>
            <a:ext cx="49685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ΔΟΜΗ ΔΔΑ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4612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561</TotalTime>
  <Words>689</Words>
  <Application>Microsoft Office PowerPoint</Application>
  <PresentationFormat>Προβολή στην οθόνη (4:3)</PresentationFormat>
  <Paragraphs>146</Paragraphs>
  <Slides>26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Calibri</vt:lpstr>
      <vt:lpstr>Century Gothic</vt:lpstr>
      <vt:lpstr>Wingdings</vt:lpstr>
      <vt:lpstr>Wingdings 2</vt:lpstr>
      <vt:lpstr>Austin</vt:lpstr>
      <vt:lpstr>Πληροφόρηση κινδύνου των χημικών προϊόντων</vt:lpstr>
      <vt:lpstr>ΧΗΜΙΚΑ ΠΡΟΪΟΝΤΑ</vt:lpstr>
      <vt:lpstr>Παραδείγματα χημικών προϊόντων</vt:lpstr>
      <vt:lpstr>Επικινδυνότητα χημικών προϊόντων</vt:lpstr>
      <vt:lpstr>Επικινδυνότητα χημικών προϊόντων</vt:lpstr>
      <vt:lpstr>Μέσα πληροφόρησης-προφύλαξης</vt:lpstr>
      <vt:lpstr>Δελτία Δεδομένων Ασφαλείας (ΔΔΑ) Material Data Safety Sheets (MSDS)</vt:lpstr>
      <vt:lpstr>Δελτία Δεδομένων Ασφαλείας</vt:lpstr>
      <vt:lpstr>Παρουσίαση του PowerPoint</vt:lpstr>
      <vt:lpstr>Τμήμα 3 - Σύνθεση</vt:lpstr>
      <vt:lpstr>Τμήμα 4 – Μέτρα πρώτων βοηθειών</vt:lpstr>
      <vt:lpstr>Τμήμα 7 – Χειρισμός και αποθήκευση</vt:lpstr>
      <vt:lpstr>Τμήμα 8 – Έλεγχος της έκθεσης/ατομική προστασία</vt:lpstr>
      <vt:lpstr>Τμήμα 11 – Τοξικολογικές πληροφορίες</vt:lpstr>
      <vt:lpstr>Τμήμα 13: Στοιχεία σχετικά με την απόρριψη</vt:lpstr>
      <vt:lpstr>Ετικέτες </vt:lpstr>
      <vt:lpstr>Επισημάνσεις σύμφωνα με τον κανονισμό CLP (EK) 1272/2008</vt:lpstr>
      <vt:lpstr>Εικονογράμματα – Κίνδυνοι για την υγεία</vt:lpstr>
      <vt:lpstr>Εικονογράμματα – Κίνδυνοι από φυσικοχημικά χαρακτηριστικά του προϊόντος</vt:lpstr>
      <vt:lpstr>Εικονογράμματα – Κίνδυνος για το περιβάλλον</vt:lpstr>
      <vt:lpstr>Προειδοποιητική Λέξη</vt:lpstr>
      <vt:lpstr>Δηλώσεις επικινδυνότητας</vt:lpstr>
      <vt:lpstr>Δηλώσεις προφύλαξης</vt:lpstr>
      <vt:lpstr>Παρουσίαση του PowerPoint</vt:lpstr>
      <vt:lpstr>Οδηγία 1999/45</vt:lpstr>
      <vt:lpstr>Ευχαριστώ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Αξιολόγηση του κινδύνου των χημικών προϊόντων</dc:title>
  <dc:creator>user</dc:creator>
  <cp:lastModifiedBy>Manolina</cp:lastModifiedBy>
  <cp:revision>147</cp:revision>
  <dcterms:created xsi:type="dcterms:W3CDTF">2015-04-01T14:01:01Z</dcterms:created>
  <dcterms:modified xsi:type="dcterms:W3CDTF">2015-12-09T14:30:11Z</dcterms:modified>
</cp:coreProperties>
</file>