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67" r:id="rId14"/>
    <p:sldId id="268" r:id="rId15"/>
    <p:sldId id="287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6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EC214-EDB6-4C7E-B380-8663225E67E1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329A8F-F555-47D8-8854-5F2D0B355D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960440" cy="201622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Αξιολόγηση του κινδύνου των χημικών προϊόντων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0" y="4558080"/>
            <a:ext cx="3528392" cy="1260629"/>
          </a:xfrm>
        </p:spPr>
        <p:txBody>
          <a:bodyPr>
            <a:normAutofit/>
          </a:bodyPr>
          <a:lstStyle/>
          <a:p>
            <a:r>
              <a:rPr lang="el-GR" b="1" dirty="0" smtClean="0"/>
              <a:t>Δελτία Δεδομένων Ασφαλείας</a:t>
            </a:r>
          </a:p>
          <a:p>
            <a:endParaRPr lang="en-US" b="1" dirty="0" smtClean="0"/>
          </a:p>
          <a:p>
            <a:r>
              <a:rPr lang="el-GR" b="1" dirty="0" smtClean="0"/>
              <a:t>Ετικέτες προϊόντων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08" y="5013176"/>
            <a:ext cx="42243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004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8266" y="692696"/>
            <a:ext cx="7024744" cy="457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3 - Σύνθεση</a:t>
            </a:r>
            <a:endParaRPr lang="el-GR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141" y="1844824"/>
            <a:ext cx="634499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0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75459" y="82959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Τμήμα 4 – Μέτρα πρώτων βοηθειών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4603" t="24263" r="11720" b="22192"/>
          <a:stretch/>
        </p:blipFill>
        <p:spPr>
          <a:xfrm>
            <a:off x="1015423" y="1632360"/>
            <a:ext cx="7344816" cy="4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0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090" y="764704"/>
            <a:ext cx="7024744" cy="504056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7 – Χειρισμός και αποθήκευση</a:t>
            </a:r>
            <a:endParaRPr lang="el-GR" sz="2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2" y="1572908"/>
            <a:ext cx="7226942" cy="1120286"/>
          </a:xfrm>
          <a:prstGeom prst="rect">
            <a:avLst/>
          </a:prstGeo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693194"/>
            <a:ext cx="7115401" cy="35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643186"/>
            <a:ext cx="8208912" cy="51499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Τμήμα 8 – Έλεγχος της έκθεσης/ατομική προστασία</a:t>
            </a:r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42"/>
          <a:stretch/>
        </p:blipFill>
        <p:spPr bwMode="auto">
          <a:xfrm>
            <a:off x="1256833" y="4667098"/>
            <a:ext cx="6777037" cy="17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565" y="1207686"/>
            <a:ext cx="6661574" cy="247449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65" y="3682178"/>
            <a:ext cx="6443067" cy="9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1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0266" y="836712"/>
            <a:ext cx="7024744" cy="457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Τμήμα 11 – Τοξικολογικές πληροφορίες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584" y="1700808"/>
            <a:ext cx="67901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8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9794" y="692696"/>
            <a:ext cx="7024744" cy="5291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Τμήμα 13: Στοιχεία σχετικά με την απόρριψη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0808"/>
            <a:ext cx="6777037" cy="28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2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Προβλήματα 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Τα ΔΔΑ </a:t>
            </a:r>
            <a:r>
              <a:rPr lang="el-GR" b="1" dirty="0" smtClean="0"/>
              <a:t>δεν </a:t>
            </a:r>
            <a:r>
              <a:rPr lang="el-GR" dirty="0" smtClean="0"/>
              <a:t>φτάνουν στον τελικό επαγγελματία χρήστη.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Είναι </a:t>
            </a:r>
            <a:r>
              <a:rPr lang="el-GR" u="sng" dirty="0" smtClean="0"/>
              <a:t>δυσνόητα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Η μεγάλη τους έκταση και η μορφή τους τα καθιστά </a:t>
            </a:r>
            <a:r>
              <a:rPr lang="el-GR" u="sng" dirty="0" smtClean="0"/>
              <a:t>μη πρακτικά</a:t>
            </a:r>
            <a:r>
              <a:rPr lang="el-GR" dirty="0" smtClean="0"/>
              <a:t>.</a:t>
            </a:r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851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6" t="-4512" r="996" b="-4510"/>
          <a:stretch/>
        </p:blipFill>
        <p:spPr bwMode="auto">
          <a:xfrm>
            <a:off x="899592" y="2636912"/>
            <a:ext cx="7232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7524328" y="3789040"/>
            <a:ext cx="504056" cy="509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72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Ετικέτες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Αναλόγως της ταξινόμησης του χημικού προϊόντος προκύπτει η αντίστοιχη επισήμανση.</a:t>
            </a:r>
          </a:p>
          <a:p>
            <a:r>
              <a:rPr lang="el-GR" dirty="0" smtClean="0"/>
              <a:t>Η επισήμανση περιλαμβάνει μεταξύ άλλων τα εικονογράμματα κινδύνου, τις δηλώσεις προφύλαξης Ρ και τις δηλώσεις επικινδυνότητας Η.</a:t>
            </a:r>
          </a:p>
          <a:p>
            <a:r>
              <a:rPr lang="el-GR" dirty="0" smtClean="0"/>
              <a:t>Από 1/6/2015 τα χημικά προϊόντα επισημαίνονται σύμφωνα με τον Κανονισμό </a:t>
            </a:r>
            <a:r>
              <a:rPr lang="en-US" dirty="0" smtClean="0"/>
              <a:t>CLP</a:t>
            </a:r>
            <a:r>
              <a:rPr lang="el-GR" dirty="0" smtClean="0"/>
              <a:t> (ΕΚ) 1272/2008.</a:t>
            </a:r>
          </a:p>
          <a:p>
            <a:r>
              <a:rPr lang="el-GR" dirty="0" smtClean="0"/>
              <a:t>Εξαιρούνται επισήμανσης κατά </a:t>
            </a:r>
            <a:r>
              <a:rPr lang="en-US" dirty="0" smtClean="0"/>
              <a:t>CLP </a:t>
            </a:r>
            <a:r>
              <a:rPr lang="el-GR" dirty="0" smtClean="0"/>
              <a:t>τα φάρμακα, τα καλλυντικά , τα τρόφιμα και τα μη επικίνδυνα χημικά προϊόντα.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35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707185"/>
            <a:ext cx="7024744" cy="578000"/>
          </a:xfrm>
        </p:spPr>
        <p:txBody>
          <a:bodyPr>
            <a:noAutofit/>
          </a:bodyPr>
          <a:lstStyle/>
          <a:p>
            <a:pPr algn="ctr"/>
            <a:r>
              <a:rPr lang="el-GR" sz="2400" dirty="0" err="1" smtClean="0"/>
              <a:t>Εικονογράμματα</a:t>
            </a:r>
            <a:r>
              <a:rPr lang="el-GR" sz="2400" dirty="0" smtClean="0"/>
              <a:t> – Κίνδυνοι για την υγεία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167" y="1320473"/>
            <a:ext cx="1234816" cy="1234816"/>
          </a:xfrm>
        </p:spPr>
      </p:pic>
      <p:sp>
        <p:nvSpPr>
          <p:cNvPr id="5" name="TextBox 4"/>
          <p:cNvSpPr txBox="1"/>
          <p:nvPr/>
        </p:nvSpPr>
        <p:spPr>
          <a:xfrm>
            <a:off x="2262880" y="160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Διαβρωτικά, σοβαρή οφθαλμική βλάβη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00" y="2612564"/>
            <a:ext cx="1278519" cy="1278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850" y="293759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Ερεθιστικά δέρματος, οφθαλμών, αναπνευστικού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27" y="3948358"/>
            <a:ext cx="1249661" cy="1249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880" y="4397460"/>
            <a:ext cx="411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Τοξικά εισπνοή, δέρμα, κατάποση, 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821" y="5233307"/>
            <a:ext cx="1188000" cy="11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8850" y="5504141"/>
            <a:ext cx="454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CMR, </a:t>
            </a:r>
            <a:r>
              <a:rPr lang="el-GR" dirty="0" smtClean="0"/>
              <a:t>δυσμενείς επιδράσεις στην υγεία, κίνδυνος αναρρόφησης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498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asy-service.gr/eshop/images/detailed/0/katharis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2061462" cy="13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loud-static.websplanetdemo.com/var/m_0/03/030/4407/96804-rhutten-car-c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71182"/>
            <a:ext cx="5424422" cy="18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ΧΗΜΙΚΑ </a:t>
            </a:r>
            <a:r>
              <a:rPr lang="el-GR" dirty="0" smtClean="0"/>
              <a:t>ΠΡΟΪΟΝΤΑ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891561"/>
            <a:ext cx="7488948" cy="384378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</a:t>
            </a:r>
            <a:r>
              <a:rPr lang="el-GR" sz="2000" b="1" dirty="0" err="1" smtClean="0"/>
              <a:t>υρύ</a:t>
            </a:r>
            <a:r>
              <a:rPr lang="el-GR" sz="2000" b="1" dirty="0" smtClean="0"/>
              <a:t> </a:t>
            </a:r>
            <a:r>
              <a:rPr lang="el-GR" sz="2000" b="1" dirty="0"/>
              <a:t>κοινό </a:t>
            </a:r>
            <a:endParaRPr lang="en-US" sz="2000" b="1" dirty="0" smtClean="0"/>
          </a:p>
          <a:p>
            <a:pPr marL="6858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καθαριστικά, προϊόντα συντήρησης και περιποίησης αυτοκινήτου, λιπάσματα, </a:t>
            </a:r>
            <a:r>
              <a:rPr lang="el-GR" sz="2000" dirty="0" err="1"/>
              <a:t>φυτοπροστατευτικά</a:t>
            </a:r>
            <a:r>
              <a:rPr lang="el-GR" sz="2000" dirty="0"/>
              <a:t> </a:t>
            </a:r>
            <a:r>
              <a:rPr lang="el-GR" sz="2000" dirty="0" smtClean="0"/>
              <a:t>κ.λπ.)</a:t>
            </a:r>
            <a:endParaRPr lang="el-GR" sz="2000" dirty="0"/>
          </a:p>
          <a:p>
            <a:pPr marL="68580" indent="0">
              <a:buNone/>
            </a:pPr>
            <a:endParaRPr lang="el-GR" sz="2000" dirty="0" smtClean="0"/>
          </a:p>
          <a:p>
            <a:r>
              <a:rPr lang="en-US" sz="2000" b="1" dirty="0"/>
              <a:t>E</a:t>
            </a:r>
            <a:r>
              <a:rPr lang="el-GR" sz="2000" b="1" dirty="0" err="1" smtClean="0"/>
              <a:t>παγγελματίες</a:t>
            </a:r>
            <a:r>
              <a:rPr lang="el-GR" sz="2000" b="1" dirty="0" smtClean="0"/>
              <a:t> </a:t>
            </a:r>
            <a:r>
              <a:rPr lang="el-GR" sz="2000" b="1" dirty="0"/>
              <a:t>χρήστες ή μη </a:t>
            </a:r>
            <a:endParaRPr lang="en-US" sz="2000" b="1" dirty="0" smtClean="0"/>
          </a:p>
          <a:p>
            <a:pPr marL="6858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χρώματα, βερνίκια, δομικά υλικά, διαλύτες </a:t>
            </a:r>
            <a:r>
              <a:rPr lang="el-GR" sz="2000" dirty="0" smtClean="0"/>
              <a:t>κ.λπ.)</a:t>
            </a:r>
            <a:endParaRPr lang="el-GR" sz="2000" dirty="0"/>
          </a:p>
          <a:p>
            <a:endParaRPr lang="el-GR" sz="2000" dirty="0"/>
          </a:p>
          <a:p>
            <a:r>
              <a:rPr lang="el-GR" sz="2000" b="1" dirty="0"/>
              <a:t>Πρώτες ύλες </a:t>
            </a:r>
            <a:r>
              <a:rPr lang="el-GR" sz="2000" dirty="0"/>
              <a:t>για τη βιομηχανία και τη βιοτεχνία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3492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Autofit/>
          </a:bodyPr>
          <a:lstStyle/>
          <a:p>
            <a:pPr algn="ctr"/>
            <a:r>
              <a:rPr lang="el-GR" sz="2400" dirty="0" err="1" smtClean="0"/>
              <a:t>Εικονογράμματα</a:t>
            </a:r>
            <a:r>
              <a:rPr lang="el-GR" sz="2400" dirty="0" smtClean="0"/>
              <a:t> – Κίνδυνοι από φυσικοχημικά χαρακτηριστικά του προϊόντος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712" y="2340236"/>
            <a:ext cx="1188000" cy="1188000"/>
          </a:xfrm>
        </p:spPr>
      </p:pic>
      <p:sp>
        <p:nvSpPr>
          <p:cNvPr id="5" name="TextBox 4"/>
          <p:cNvSpPr txBox="1"/>
          <p:nvPr/>
        </p:nvSpPr>
        <p:spPr>
          <a:xfrm>
            <a:off x="2011593" y="27495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Εκρηκτικά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712" y="4509120"/>
            <a:ext cx="1188000" cy="11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4918454"/>
            <a:ext cx="179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Εύφλεκτα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643" y="2340236"/>
            <a:ext cx="1188000" cy="11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27089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Οξειδωτικά</a:t>
            </a:r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458" y="4370620"/>
            <a:ext cx="1188000" cy="118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4779954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Αέρια υπό πίεση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737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err="1" smtClean="0"/>
              <a:t>Εικονογράμματα</a:t>
            </a:r>
            <a:r>
              <a:rPr lang="el-GR" sz="3200" dirty="0" smtClean="0"/>
              <a:t> – Κίνδυνος για το περιβάλλον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852936"/>
            <a:ext cx="1615135" cy="1615135"/>
          </a:xfrm>
        </p:spPr>
      </p:pic>
      <p:sp>
        <p:nvSpPr>
          <p:cNvPr id="6" name="TextBox 5"/>
          <p:cNvSpPr txBox="1"/>
          <p:nvPr/>
        </p:nvSpPr>
        <p:spPr>
          <a:xfrm>
            <a:off x="4109570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Επικίνδυνα για το περιβάλλον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61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Δηλώσεις επικινδυνότητας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446449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l-GR" sz="2000" b="1" dirty="0" smtClean="0"/>
              <a:t>Η226</a:t>
            </a:r>
            <a:r>
              <a:rPr lang="el-GR" sz="2000" dirty="0" smtClean="0"/>
              <a:t>: Υγρό </a:t>
            </a:r>
            <a:r>
              <a:rPr lang="el-GR" sz="2000" dirty="0"/>
              <a:t>και ατμοί εύφλεκτα</a:t>
            </a:r>
            <a:r>
              <a:rPr lang="el-GR" sz="2000" dirty="0" smtClean="0"/>
              <a:t>.</a:t>
            </a:r>
          </a:p>
          <a:p>
            <a:pPr marL="68580" indent="0">
              <a:buNone/>
            </a:pPr>
            <a:r>
              <a:rPr lang="el-GR" sz="2000" b="1" dirty="0" smtClean="0"/>
              <a:t>Η302</a:t>
            </a:r>
            <a:r>
              <a:rPr lang="el-GR" sz="2000" dirty="0" smtClean="0"/>
              <a:t>: Επιβλαβές σε περίπτωση κατάποσης</a:t>
            </a:r>
          </a:p>
          <a:p>
            <a:pPr marL="68580" indent="0">
              <a:buNone/>
            </a:pPr>
            <a:r>
              <a:rPr lang="el-GR" sz="2000" b="1" dirty="0" smtClean="0"/>
              <a:t>Η336</a:t>
            </a:r>
            <a:r>
              <a:rPr lang="el-GR" sz="2000" dirty="0" smtClean="0"/>
              <a:t>: Μπορεί </a:t>
            </a:r>
            <a:r>
              <a:rPr lang="el-GR" sz="2000" dirty="0"/>
              <a:t>να προκαλέσει υπνηλία ή ζάλη</a:t>
            </a:r>
            <a:r>
              <a:rPr lang="el-GR" sz="2000" dirty="0" smtClean="0"/>
              <a:t>.</a:t>
            </a:r>
            <a:br>
              <a:rPr lang="el-GR" sz="2000" dirty="0" smtClean="0"/>
            </a:br>
            <a:r>
              <a:rPr lang="el-GR" sz="2000" b="1" dirty="0"/>
              <a:t>Η400</a:t>
            </a:r>
            <a:r>
              <a:rPr lang="el-GR" sz="2000" dirty="0"/>
              <a:t>: Πολύ τοξικό για τους υδρόβιους οργανισμούς</a:t>
            </a:r>
            <a:r>
              <a:rPr lang="el-GR" sz="2000" dirty="0" smtClean="0"/>
              <a:t>.</a:t>
            </a:r>
          </a:p>
          <a:p>
            <a:pPr marL="68580" indent="0">
              <a:buNone/>
            </a:pPr>
            <a:endParaRPr lang="el-GR" sz="2000" b="1" dirty="0" smtClean="0"/>
          </a:p>
          <a:p>
            <a:pPr marL="68580" indent="0">
              <a:buNone/>
            </a:pPr>
            <a:r>
              <a:rPr lang="el-GR" sz="2000" b="1" dirty="0" smtClean="0"/>
              <a:t>Συμπληρωματικές δηλώσεις: </a:t>
            </a:r>
            <a:endParaRPr lang="en-US" sz="2000" b="1" dirty="0" smtClean="0"/>
          </a:p>
          <a:p>
            <a:pPr marL="68580" indent="0">
              <a:buNone/>
            </a:pPr>
            <a:endParaRPr lang="el-GR" sz="2000" b="1" dirty="0" smtClean="0"/>
          </a:p>
          <a:p>
            <a:pPr marL="68580" indent="0">
              <a:buNone/>
            </a:pPr>
            <a:r>
              <a:rPr lang="en-US" sz="2000" b="1" dirty="0" smtClean="0"/>
              <a:t>EUH 208: </a:t>
            </a:r>
            <a:r>
              <a:rPr lang="el-GR" sz="2000" dirty="0"/>
              <a:t>Περιέχει </a:t>
            </a:r>
            <a:r>
              <a:rPr lang="en-US" sz="2000" u="sng" dirty="0"/>
              <a:t>ethyl methyl phenyl </a:t>
            </a:r>
            <a:r>
              <a:rPr lang="en-US" sz="2000" u="sng" dirty="0" err="1"/>
              <a:t>glycidate</a:t>
            </a:r>
            <a:r>
              <a:rPr lang="en-US" sz="2000" u="sng" dirty="0"/>
              <a:t>, 2-</a:t>
            </a:r>
            <a:r>
              <a:rPr lang="el-GR" sz="2000" u="sng" dirty="0" err="1"/>
              <a:t>βενζυλιδενεπτανάλη</a:t>
            </a:r>
            <a:r>
              <a:rPr lang="el-GR" sz="2000" u="sng" dirty="0"/>
              <a:t>, </a:t>
            </a:r>
            <a:r>
              <a:rPr lang="el-GR" sz="2000" u="sng" dirty="0" err="1"/>
              <a:t>κινναμαλδεΰδη</a:t>
            </a:r>
            <a:r>
              <a:rPr lang="el-GR" sz="2000" u="sng" dirty="0"/>
              <a:t>, </a:t>
            </a:r>
            <a:r>
              <a:rPr lang="en-US" sz="2000" u="sng" dirty="0"/>
              <a:t>Cyclamen</a:t>
            </a:r>
          </a:p>
          <a:p>
            <a:pPr marL="68580" indent="0">
              <a:buNone/>
            </a:pPr>
            <a:r>
              <a:rPr lang="en-US" sz="2000" u="sng" dirty="0"/>
              <a:t>Aldehyde</a:t>
            </a:r>
            <a:r>
              <a:rPr lang="en-US" sz="2000" dirty="0"/>
              <a:t>. </a:t>
            </a:r>
            <a:r>
              <a:rPr lang="el-GR" sz="2000" dirty="0"/>
              <a:t>Μπορεί να προκαλέσει αλλεργική αντίδραση.</a:t>
            </a:r>
          </a:p>
          <a:p>
            <a:pPr marL="68580" indent="0">
              <a:buNone/>
            </a:pPr>
            <a:endParaRPr lang="en-US" sz="2000" b="1" dirty="0" smtClean="0"/>
          </a:p>
          <a:p>
            <a:pPr marL="68580" indent="0">
              <a:buNone/>
            </a:pPr>
            <a:r>
              <a:rPr lang="en-US" sz="2000" b="1" dirty="0" smtClean="0"/>
              <a:t>EUH206</a:t>
            </a:r>
            <a:r>
              <a:rPr lang="en-US" sz="2000" dirty="0" smtClean="0"/>
              <a:t>: </a:t>
            </a:r>
            <a:r>
              <a:rPr lang="el-GR" sz="2000" dirty="0" smtClean="0"/>
              <a:t>Προσοχή</a:t>
            </a:r>
            <a:r>
              <a:rPr lang="el-GR" sz="2000" dirty="0"/>
              <a:t>! Να μην χρησιμοποιείται σε συνδυασμό με άλλα προϊόντα. Μπορεί να ελευθερωθούν επικίνδυνα αέρια (χλώριο).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59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9778" y="980728"/>
            <a:ext cx="7024744" cy="72008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Δηλώσεις προφύλαξης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53650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2200" b="1" dirty="0" smtClean="0"/>
              <a:t>P102</a:t>
            </a:r>
            <a:r>
              <a:rPr lang="en-US" sz="2200" dirty="0" smtClean="0"/>
              <a:t>: </a:t>
            </a:r>
            <a:r>
              <a:rPr lang="el-GR" sz="2200" dirty="0" smtClean="0"/>
              <a:t>Μακριά από παιδιά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l-GR" sz="2200" b="1" dirty="0"/>
              <a:t>Ρ280:</a:t>
            </a:r>
            <a:r>
              <a:rPr lang="el-GR" sz="2200" dirty="0"/>
              <a:t> Να φοράτε προστατευτικά γάντια/ προστατευτικά ενδύματα/ μέσα ατομικής προστασίας για τα μάτια / πρόσωπο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n-GB" sz="2200" b="1" dirty="0" smtClean="0"/>
              <a:t>P333+P313</a:t>
            </a:r>
            <a:r>
              <a:rPr lang="el-GR" sz="2200" b="1" dirty="0" smtClean="0"/>
              <a:t>:</a:t>
            </a:r>
            <a:r>
              <a:rPr lang="el-GR" sz="2200" dirty="0" smtClean="0"/>
              <a:t> Εάν </a:t>
            </a:r>
            <a:r>
              <a:rPr lang="el-GR" sz="2200" dirty="0"/>
              <a:t>παρατηρηθεί ερεθισμός του δέρματος ή εμφανιστεί εξάνθημα: </a:t>
            </a:r>
            <a:r>
              <a:rPr lang="el-GR" sz="2200" dirty="0" smtClean="0"/>
              <a:t>Συμβουλευθείτε </a:t>
            </a:r>
            <a:r>
              <a:rPr lang="el-GR" sz="2200" dirty="0"/>
              <a:t>/ Επισκεφθείτε γιατρό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 smtClean="0"/>
          </a:p>
          <a:p>
            <a:pPr marL="68580" indent="0">
              <a:buNone/>
            </a:pPr>
            <a:r>
              <a:rPr lang="el-GR" sz="2200" b="1" dirty="0"/>
              <a:t>Ρ331:</a:t>
            </a:r>
            <a:r>
              <a:rPr lang="el-GR" sz="2200" dirty="0"/>
              <a:t> ΜΗΝ προκαλέσετε εμετό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sz="2200" dirty="0"/>
          </a:p>
          <a:p>
            <a:pPr marL="68580" indent="0">
              <a:buNone/>
            </a:pPr>
            <a:r>
              <a:rPr lang="en-GB" sz="2200" b="1" dirty="0" smtClean="0"/>
              <a:t>P403+P235</a:t>
            </a:r>
            <a:r>
              <a:rPr lang="el-GR" sz="2200" b="1" dirty="0" smtClean="0"/>
              <a:t>: </a:t>
            </a:r>
            <a:r>
              <a:rPr lang="el-GR" sz="2200" dirty="0" smtClean="0"/>
              <a:t>Αποθηκεύεται </a:t>
            </a:r>
            <a:r>
              <a:rPr lang="el-GR" sz="2200" dirty="0"/>
              <a:t>σε καλά αεριζόμενο χώρο. Διατηρείται δροσερό</a:t>
            </a:r>
            <a:r>
              <a:rPr lang="el-GR" sz="2200" dirty="0" smtClean="0"/>
              <a:t>.</a:t>
            </a:r>
          </a:p>
          <a:p>
            <a:pPr marL="68580" indent="0">
              <a:buNone/>
            </a:pPr>
            <a:endParaRPr lang="el-GR" dirty="0"/>
          </a:p>
          <a:p>
            <a:pPr marL="6858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710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Οδηγία 1999/45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2329841"/>
            <a:ext cx="6777317" cy="12431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Μέχρι </a:t>
            </a:r>
            <a:r>
              <a:rPr lang="el-GR" dirty="0"/>
              <a:t>τον Ιούνιο 2017 </a:t>
            </a:r>
            <a:r>
              <a:rPr lang="el-GR" dirty="0" smtClean="0"/>
              <a:t>στην </a:t>
            </a:r>
            <a:r>
              <a:rPr lang="el-GR" dirty="0"/>
              <a:t>αγορά </a:t>
            </a:r>
            <a:r>
              <a:rPr lang="el-GR" dirty="0" smtClean="0"/>
              <a:t>μπορεί να κυκλοφορούν χημικά προϊόντα επισημασμένα σύμφωνα με </a:t>
            </a:r>
            <a:r>
              <a:rPr lang="el-GR" dirty="0"/>
              <a:t>την </a:t>
            </a:r>
            <a:r>
              <a:rPr lang="el-GR" dirty="0" smtClean="0"/>
              <a:t>παλιά Οδηγία (1999/45/ΕΚ)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AutoShape 2" descr="Αποτέλεσμα εικόνας για σύμβολα 1999/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24" y="3566470"/>
            <a:ext cx="2124075" cy="215265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9856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Σύμβολα κινδύνου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99" y="1892276"/>
            <a:ext cx="792522" cy="787776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65" y="2924808"/>
            <a:ext cx="796772" cy="79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124" y="20921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Εκρηκτικά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142621"/>
            <a:ext cx="137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Οξειδωτικά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21" y="3951686"/>
            <a:ext cx="826416" cy="821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2885" y="41376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Εύφλεκτα</a:t>
            </a:r>
            <a:endParaRPr lang="el-GR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468" y="5051921"/>
            <a:ext cx="792000" cy="79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2885" y="52632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Διαβρωτικά</a:t>
            </a:r>
            <a:endParaRPr lang="el-GR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892276"/>
            <a:ext cx="796772" cy="79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3959" y="2052425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Ερεθιστικά - Επιβλαβή</a:t>
            </a:r>
            <a:endParaRPr lang="el-GR" dirty="0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14455"/>
            <a:ext cx="796772" cy="79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3959" y="35823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Τοξικά</a:t>
            </a:r>
            <a:endParaRPr lang="el-GR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33401"/>
            <a:ext cx="796772" cy="79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5203" y="4944735"/>
            <a:ext cx="389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Επικίνδυνο για το περιβάλλον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37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mysafetylabels.com/img/lg/G/methanol-ghs-label-small-ghs-013-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20000" cy="41624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Κατεστραμμένη ετικέτα</a:t>
            </a:r>
          </a:p>
          <a:p>
            <a:r>
              <a:rPr lang="el-GR" dirty="0" smtClean="0"/>
              <a:t>Μικρό μέγεθος γραμμάτων</a:t>
            </a:r>
          </a:p>
          <a:p>
            <a:r>
              <a:rPr lang="el-GR" dirty="0" smtClean="0"/>
              <a:t>Ελλιπής πληροφόρηση </a:t>
            </a:r>
            <a:endParaRPr lang="el-GR" dirty="0"/>
          </a:p>
          <a:p>
            <a:pPr marL="68580" indent="0" algn="ctr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9248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331640" y="3501008"/>
            <a:ext cx="6637468" cy="1362075"/>
          </a:xfrm>
        </p:spPr>
        <p:txBody>
          <a:bodyPr/>
          <a:lstStyle/>
          <a:p>
            <a:pPr algn="ctr"/>
            <a:r>
              <a:rPr lang="el-GR" dirty="0" smtClean="0"/>
              <a:t>Ευχαριστώ για την προσοχή σας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29813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ata\Desktop\bann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69902"/>
            <a:ext cx="5868144" cy="19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etbusy.gr/Content/ContentFiles/10.col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1579">
            <a:off x="3286084" y="3858480"/>
            <a:ext cx="2414066" cy="15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Παραδείγματα χημικών προϊόντων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36"/>
          <a:stretch/>
        </p:blipFill>
        <p:spPr>
          <a:xfrm>
            <a:off x="4259070" y="2418689"/>
            <a:ext cx="1439775" cy="129960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801" y="3718292"/>
            <a:ext cx="2160240" cy="1520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38" y="22860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Χλωρίνες, καθαριστικά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89838" y="5846380"/>
            <a:ext cx="23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Χρώματα, βερνίκια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2923203"/>
            <a:ext cx="23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Βιοκτόνα</a:t>
            </a:r>
            <a:r>
              <a:rPr lang="el-GR" b="1" dirty="0" smtClean="0"/>
              <a:t>, αρωματικά χώρου</a:t>
            </a:r>
            <a:endParaRPr lang="el-GR" b="1" dirty="0"/>
          </a:p>
        </p:txBody>
      </p:sp>
      <p:pic>
        <p:nvPicPr>
          <p:cNvPr id="2050" name="Picture 2" descr="http://cdn7.bbend.net/media/k2/items/cache/8a01ac7c597998e083a4da4fc835957e_L.jpg?t=14281881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74" y="4293096"/>
            <a:ext cx="1805207" cy="1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lanea.gr/wp-content/uploads/2015/04/KATHARIOTI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5286">
            <a:off x="644158" y="3126520"/>
            <a:ext cx="1896145" cy="11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kontemiri.gr/UserFiles/image/ygeia/alergiamiti-37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0784">
            <a:off x="6090629" y="3864220"/>
            <a:ext cx="1926401" cy="10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Επικινδυνότητα χημικών προϊόντων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4248472" cy="460851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l-GR" sz="1800" dirty="0" smtClean="0"/>
              <a:t>Πολλά χημικά προϊόντα έχουν επικινδυνότητα λόγω των </a:t>
            </a:r>
            <a:r>
              <a:rPr lang="el-GR" sz="1800" dirty="0" smtClean="0"/>
              <a:t>π</a:t>
            </a:r>
            <a:r>
              <a:rPr lang="el-GR" sz="1800" dirty="0" smtClean="0"/>
              <a:t>εριεχόμενων </a:t>
            </a:r>
            <a:r>
              <a:rPr lang="el-GR" sz="1800" dirty="0" smtClean="0"/>
              <a:t>χημικών ουσιών. </a:t>
            </a:r>
          </a:p>
          <a:p>
            <a:pPr marL="68580" indent="0">
              <a:buNone/>
            </a:pPr>
            <a:endParaRPr lang="el-GR" sz="1800" dirty="0" smtClean="0"/>
          </a:p>
          <a:p>
            <a:r>
              <a:rPr lang="el-GR" sz="1800" dirty="0" smtClean="0"/>
              <a:t> Κίνδυνος από </a:t>
            </a:r>
            <a:r>
              <a:rPr lang="el-GR" sz="1800" b="1" dirty="0" err="1" smtClean="0"/>
              <a:t>φυσικ</a:t>
            </a:r>
            <a:r>
              <a:rPr lang="en-US" sz="1800" b="1" dirty="0" smtClean="0"/>
              <a:t>o</a:t>
            </a:r>
            <a:r>
              <a:rPr lang="el-GR" sz="1800" b="1" dirty="0" smtClean="0"/>
              <a:t>χημικές ιδιότητες</a:t>
            </a:r>
            <a:r>
              <a:rPr lang="el-GR" sz="1800" dirty="0" smtClean="0"/>
              <a:t> </a:t>
            </a:r>
            <a:r>
              <a:rPr lang="el-GR" sz="1800" dirty="0"/>
              <a:t>των ουσιών </a:t>
            </a:r>
            <a:endParaRPr lang="el-GR" sz="1800" dirty="0" smtClean="0"/>
          </a:p>
          <a:p>
            <a:pPr marL="68580" indent="0">
              <a:buNone/>
            </a:pPr>
            <a:r>
              <a:rPr lang="el-GR" sz="1500" dirty="0" smtClean="0"/>
              <a:t>ευφλεκτότητα</a:t>
            </a:r>
            <a:r>
              <a:rPr lang="el-GR" sz="1500" dirty="0"/>
              <a:t>, </a:t>
            </a:r>
            <a:r>
              <a:rPr lang="el-GR" sz="1500" dirty="0" smtClean="0"/>
              <a:t>εκρηκτικότητα, </a:t>
            </a:r>
            <a:r>
              <a:rPr lang="el-GR" sz="1500" dirty="0" err="1" smtClean="0"/>
              <a:t>οξειδωτικότητα</a:t>
            </a:r>
            <a:r>
              <a:rPr lang="el-GR" sz="1500" dirty="0" smtClean="0"/>
              <a:t> </a:t>
            </a:r>
          </a:p>
          <a:p>
            <a:endParaRPr lang="el-GR" sz="1800" dirty="0"/>
          </a:p>
          <a:p>
            <a:r>
              <a:rPr lang="el-GR" sz="1800" dirty="0" smtClean="0"/>
              <a:t>Κίνδυνος για </a:t>
            </a:r>
            <a:r>
              <a:rPr lang="el-GR" sz="1800" dirty="0"/>
              <a:t>την </a:t>
            </a:r>
            <a:r>
              <a:rPr lang="el-GR" sz="1800" b="1" dirty="0"/>
              <a:t>ανθρώπινη υγεία </a:t>
            </a:r>
            <a:endParaRPr lang="el-GR" sz="1800" b="1" dirty="0" smtClean="0"/>
          </a:p>
          <a:p>
            <a:pPr marL="68580" indent="0">
              <a:buNone/>
            </a:pPr>
            <a:r>
              <a:rPr lang="el-GR" sz="1500" dirty="0" smtClean="0"/>
              <a:t>δυσμενείς </a:t>
            </a:r>
            <a:r>
              <a:rPr lang="el-GR" sz="1500" dirty="0"/>
              <a:t>επιπτώσεις κατά την εισπνοή, την επαφή με το δέρμα ή τα </a:t>
            </a:r>
            <a:r>
              <a:rPr lang="el-GR" sz="1500" dirty="0" smtClean="0"/>
              <a:t>μάτια</a:t>
            </a:r>
          </a:p>
          <a:p>
            <a:pPr marL="68580" indent="0">
              <a:buNone/>
            </a:pPr>
            <a:endParaRPr lang="el-GR" sz="1800" dirty="0" smtClean="0"/>
          </a:p>
          <a:p>
            <a:r>
              <a:rPr lang="el-GR" sz="1800" dirty="0" smtClean="0"/>
              <a:t>Κίνδυνος για </a:t>
            </a:r>
            <a:r>
              <a:rPr lang="el-GR" sz="1800" dirty="0"/>
              <a:t>το </a:t>
            </a:r>
            <a:r>
              <a:rPr lang="el-GR" sz="1800" b="1" dirty="0"/>
              <a:t>περιβάλλον</a:t>
            </a:r>
            <a:r>
              <a:rPr lang="el-GR" sz="1800" dirty="0"/>
              <a:t> </a:t>
            </a:r>
          </a:p>
          <a:p>
            <a:pPr marL="68580" indent="0">
              <a:buNone/>
            </a:pPr>
            <a:r>
              <a:rPr lang="el-GR" sz="1500" dirty="0" smtClean="0"/>
              <a:t>αρνητικές </a:t>
            </a:r>
            <a:r>
              <a:rPr lang="el-GR" sz="1500" dirty="0"/>
              <a:t>επιδράσεις στο υδάτινο περιβάλλον ή στη στοιβάδα του </a:t>
            </a:r>
            <a:r>
              <a:rPr lang="el-GR" sz="1500" dirty="0" smtClean="0"/>
              <a:t>όζοντος</a:t>
            </a:r>
            <a:endParaRPr lang="el-GR" sz="1500" dirty="0"/>
          </a:p>
          <a:p>
            <a:pPr marL="6858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68580" indent="0">
              <a:buNone/>
            </a:pPr>
            <a:endParaRPr lang="el-GR" dirty="0" smtClean="0"/>
          </a:p>
        </p:txBody>
      </p:sp>
      <p:pic>
        <p:nvPicPr>
          <p:cNvPr id="3078" name="Picture 6" descr="http://www.i-live.gr/wp-content/uploads/2011/03/th-fwtia-diamerisma-pati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929" y="2369453"/>
            <a:ext cx="1707689" cy="11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7LsxpVydIoE/UZYVpYNFXgI/AAAAAAAAWRM/CweAHobSCzY/s1600/%CE%AD%CE%BA%CF%81%CE%B7%CE%BE%CE%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618" y="2060848"/>
            <a:ext cx="1579671" cy="13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Αποτέλεσμα εικόνας για δυναμιτάκι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5013">
            <a:off x="5951674" y="1937218"/>
            <a:ext cx="1030168" cy="7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250" y="3796735"/>
            <a:ext cx="1400851" cy="79444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808" y="5313571"/>
            <a:ext cx="1829826" cy="10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2648" y="699950"/>
            <a:ext cx="7024744" cy="745152"/>
          </a:xfrm>
        </p:spPr>
        <p:txBody>
          <a:bodyPr>
            <a:normAutofit/>
          </a:bodyPr>
          <a:lstStyle/>
          <a:p>
            <a:r>
              <a:rPr lang="el-GR" sz="3200" dirty="0"/>
              <a:t>Επικινδυνότητα χημικών προϊόντων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pPr marL="68580" indent="0">
              <a:buNone/>
            </a:pPr>
            <a:r>
              <a:rPr lang="el-GR" sz="2000" dirty="0" smtClean="0"/>
              <a:t>Η επικινδυνότητα των χημικών προϊόντων μπορεί να προκύψει:</a:t>
            </a:r>
          </a:p>
        </p:txBody>
      </p:sp>
      <p:pic>
        <p:nvPicPr>
          <p:cNvPr id="3074" name="Picture 2" descr="http://www.cascades.com/media/filer_private/2013/06/03/acv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500306"/>
            <a:ext cx="3834959" cy="367973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ιάγραμμα ροής: Γραμμή σύνδεσης 4"/>
          <p:cNvSpPr>
            <a:spLocks noChangeAspect="1"/>
          </p:cNvSpPr>
          <p:nvPr/>
        </p:nvSpPr>
        <p:spPr>
          <a:xfrm>
            <a:off x="3604058" y="3501008"/>
            <a:ext cx="1656184" cy="161651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495778" y="5621550"/>
            <a:ext cx="146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Παραγωγή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18480" y="5647963"/>
            <a:ext cx="141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0718" y="4189667"/>
            <a:ext cx="10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Χρήση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2880" y="27755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Απόθεση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4233" y="42019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Μεταφορά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24233" y="2789540"/>
            <a:ext cx="1749791" cy="36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Πρώτες ύλες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42626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>Μέσα πληροφόρησης-προφύλαξης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4043" y="1623849"/>
            <a:ext cx="6164221" cy="2741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Δελτία Δεδομένων Ασφαλείας (ΔΔΑ) </a:t>
            </a:r>
            <a:r>
              <a:rPr lang="el-GR" dirty="0" smtClean="0"/>
              <a:t>για τους επαγγελματίες χρήστες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Ετικέτες </a:t>
            </a:r>
            <a:r>
              <a:rPr lang="el-GR" dirty="0" smtClean="0"/>
              <a:t>για το ευρύ κοινό και τους επαγγελματίες χρήστες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 smtClean="0"/>
              <a:t>Ειδικές διατάξεις </a:t>
            </a:r>
            <a:r>
              <a:rPr lang="el-GR" dirty="0" smtClean="0"/>
              <a:t>(πώμα ασφαλείας, ανάγλυφες προειδοποιήσεις κινδύνου)</a:t>
            </a:r>
            <a:endParaRPr lang="el-GR" dirty="0"/>
          </a:p>
        </p:txBody>
      </p:sp>
      <p:pic>
        <p:nvPicPr>
          <p:cNvPr id="4098" name="Picture 2" descr="http://www.gcs.com/webpac_content/about-gcs/company-news/articles/gcs-is-launching-pharmasafe---a-cost-effective-lightweight-child-resistant-closure/images/object/prev/gcs_PharmaSaf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4" t="7888"/>
          <a:stretch/>
        </p:blipFill>
        <p:spPr bwMode="auto">
          <a:xfrm>
            <a:off x="5724128" y="4872816"/>
            <a:ext cx="1418562" cy="13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ndoorweb.com/Newsletter/Graphics/GHS_MSD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7321">
            <a:off x="1115616" y="4192177"/>
            <a:ext cx="1542079" cy="20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hsa.ie/images_upload/eng/Your_Industry/Chemicals/Classification_and_Labelling/READ_THE_BACK/mark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702" y="4213235"/>
            <a:ext cx="1901832" cy="19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cig.gr/image-smp/%CE%B1%CE%BD%CE%AC%CE%B3%CE%BB%CF%85%CF%86%CE%B1-%CE%B1%CF%85%CF%84%CE%BF%CE%BA%CF%8C%CE%BB%CE%BB%CE%B7%CF%84%CE%B1-%CF%80%CF%81%CE%BF%CE%B5%CE%B9%CE%B4%CE%BF%CF%80%CE%BF%CE%AF%CE%B7%CF%83%CE%B7%CF%82ecig-hellas_2079_6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9937">
            <a:off x="7123184" y="4832635"/>
            <a:ext cx="1363093" cy="13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7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Δελτία Δεδομένων Ασφαλείας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844824"/>
            <a:ext cx="6777317" cy="3508977"/>
          </a:xfrm>
        </p:spPr>
        <p:txBody>
          <a:bodyPr>
            <a:normAutofit/>
          </a:bodyPr>
          <a:lstStyle/>
          <a:p>
            <a:r>
              <a:rPr lang="el-GR" sz="2000" dirty="0"/>
              <a:t>Το </a:t>
            </a:r>
            <a:r>
              <a:rPr lang="el-GR" sz="2000" dirty="0" smtClean="0"/>
              <a:t>ΔΔΑ είναι το βασικό εργαλείο για τη </a:t>
            </a:r>
            <a:r>
              <a:rPr lang="el-GR" sz="2000" u="sng" dirty="0" smtClean="0"/>
              <a:t>διαχείριση του κινδύνου</a:t>
            </a:r>
            <a:r>
              <a:rPr lang="el-GR" sz="2000" dirty="0" smtClean="0"/>
              <a:t>. </a:t>
            </a:r>
            <a:endParaRPr lang="el-GR" sz="2000" dirty="0"/>
          </a:p>
          <a:p>
            <a:r>
              <a:rPr lang="el-GR" sz="2000" dirty="0" smtClean="0"/>
              <a:t>Παρέχει </a:t>
            </a:r>
            <a:r>
              <a:rPr lang="el-GR" sz="2000" dirty="0"/>
              <a:t>πληροφορίες για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την </a:t>
            </a:r>
            <a:r>
              <a:rPr lang="el-GR" sz="2000" dirty="0"/>
              <a:t>ασφαλή χρήση,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αποθήκευση</a:t>
            </a:r>
            <a:r>
              <a:rPr lang="el-GR" sz="2000" dirty="0"/>
              <a:t>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διακίνηση</a:t>
            </a:r>
            <a:r>
              <a:rPr lang="el-GR" sz="2000" dirty="0"/>
              <a:t>,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απόρριψη </a:t>
            </a:r>
            <a:r>
              <a:rPr lang="el-GR" sz="2000" dirty="0"/>
              <a:t>και </a:t>
            </a:r>
            <a:endParaRPr lang="el-GR" sz="2000" dirty="0" smtClean="0"/>
          </a:p>
          <a:p>
            <a:pPr marL="525780" indent="-457200">
              <a:buFont typeface="+mj-lt"/>
              <a:buAutoNum type="arabicPeriod"/>
            </a:pPr>
            <a:r>
              <a:rPr lang="el-GR" sz="2000" dirty="0" smtClean="0"/>
              <a:t>μεταφορά του χημικού προϊόντος.</a:t>
            </a:r>
          </a:p>
          <a:p>
            <a:endParaRPr lang="el-GR" dirty="0"/>
          </a:p>
        </p:txBody>
      </p:sp>
      <p:pic>
        <p:nvPicPr>
          <p:cNvPr id="5" name="Picture 8" descr="http://indoorweb.com/Newsletter/Graphics/GHS_MS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703257" cy="35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4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el-GR" dirty="0"/>
              <a:t>Δελτία Δεδομένων Ασφαλείας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594600"/>
            <a:ext cx="7384784" cy="4642712"/>
          </a:xfrm>
        </p:spPr>
        <p:txBody>
          <a:bodyPr>
            <a:normAutofit/>
          </a:bodyPr>
          <a:lstStyle/>
          <a:p>
            <a:endParaRPr lang="el-GR" sz="1800" dirty="0" smtClean="0"/>
          </a:p>
          <a:p>
            <a:r>
              <a:rPr lang="el-GR" sz="1800" dirty="0" smtClean="0"/>
              <a:t>Το </a:t>
            </a:r>
            <a:r>
              <a:rPr lang="el-GR" sz="1800" dirty="0"/>
              <a:t>ΔΔΑ δεν είναι έγγραφο καθορισμένης έκτασης. Η έκταση του καθορίζεται από τον κίνδυνο της ουσίας ή του μείγματος και των διαθέσιμων </a:t>
            </a:r>
            <a:r>
              <a:rPr lang="el-GR" sz="1800" dirty="0" smtClean="0"/>
              <a:t>πληροφοριών</a:t>
            </a:r>
          </a:p>
          <a:p>
            <a:pPr marL="68580" indent="0">
              <a:buNone/>
            </a:pPr>
            <a:endParaRPr lang="el-GR" sz="1800" dirty="0" smtClean="0"/>
          </a:p>
          <a:p>
            <a:r>
              <a:rPr lang="el-GR" sz="1800" dirty="0"/>
              <a:t>Παρέχονται από τον προμηθευτή </a:t>
            </a:r>
            <a:r>
              <a:rPr lang="el-GR" sz="1800" dirty="0" smtClean="0"/>
              <a:t>του χημικού προϊόντος στον επαγγελματία χρήστη.</a:t>
            </a:r>
          </a:p>
          <a:p>
            <a:endParaRPr lang="el-GR" sz="1800" dirty="0" smtClean="0"/>
          </a:p>
          <a:p>
            <a:r>
              <a:rPr lang="el-GR" sz="1800" dirty="0" smtClean="0"/>
              <a:t>Αποτελούνται από </a:t>
            </a:r>
            <a:r>
              <a:rPr lang="el-GR" sz="1800" b="1" dirty="0" smtClean="0"/>
              <a:t>16 τμήματα</a:t>
            </a:r>
            <a:r>
              <a:rPr lang="el-GR" sz="1800" dirty="0" smtClean="0"/>
              <a:t>.</a:t>
            </a:r>
            <a:endParaRPr lang="el-GR" sz="1800" dirty="0"/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556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9764528"/>
              </p:ext>
            </p:extLst>
          </p:nvPr>
        </p:nvGraphicFramePr>
        <p:xfrm>
          <a:off x="1187624" y="1484784"/>
          <a:ext cx="6777038" cy="48826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5530">
                <a:tc>
                  <a:txBody>
                    <a:bodyPr/>
                    <a:lstStyle/>
                    <a:p>
                      <a:pPr algn="l"/>
                      <a:r>
                        <a:rPr lang="el-GR" sz="1500" b="0" dirty="0" smtClean="0"/>
                        <a:t>ΤΜΗΜΑ 1: Στοιχεία ουσίας/παρασκευάσματος και εταιρείας/επιχείρησης</a:t>
                      </a:r>
                      <a:endParaRPr lang="el-G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ΤΜΗΜΑ 9: Φυσικές και χημικές ιδιότητες</a:t>
                      </a:r>
                      <a:endParaRPr lang="el-GR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2: Προσδιορισμός επικινδυνότητας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10: Σταθερότητα και δραστικότητα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3: Σύνθεση/πληροφορίες για τα συστατικά</a:t>
                      </a:r>
                      <a:endParaRPr lang="el-G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11: Τοξικολογικές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4: Μέτρα πρώτων βοηθειών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12: Οικολογικές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5: Μέτρα για την καταπολέμηση της πυρκαγιάς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13: Στοιχεία σχετικά με την απόρριψη</a:t>
                      </a:r>
                      <a:endParaRPr lang="el-GR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6: Μέτρα για την αντιμετώπιση τυχαίας έκλυσης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14: Πληροφορίες σχετικά με τη μεταφορά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7: Χειρισμός και αποθήκευση</a:t>
                      </a:r>
                      <a:endParaRPr lang="el-G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15: Στοιχεία σχετικά με τη νομοθεσία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750">
                <a:tc>
                  <a:txBody>
                    <a:bodyPr/>
                    <a:lstStyle/>
                    <a:p>
                      <a:pPr algn="l"/>
                      <a:r>
                        <a:rPr lang="el-GR" sz="1500" b="1" dirty="0" smtClean="0"/>
                        <a:t>ΤΜΗΜΑ 8: Έλεγχος της έκθεσης/ατομική προστασία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500" dirty="0" smtClean="0"/>
                        <a:t>ΤΜΗΜΑ 16: Άλλες πληροφορίες</a:t>
                      </a:r>
                      <a:endParaRPr lang="el-G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1835696" y="692696"/>
            <a:ext cx="49685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ΔΟΜΗ ΔΔΑ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612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387</TotalTime>
  <Words>682</Words>
  <Application>Microsoft Office PowerPoint</Application>
  <PresentationFormat>Προβολή στην οθόνη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Austin</vt:lpstr>
      <vt:lpstr>Αξιολόγηση του κινδύνου των χημικών προϊόντων</vt:lpstr>
      <vt:lpstr>ΧΗΜΙΚΑ ΠΡΟΪΟΝΤΑ</vt:lpstr>
      <vt:lpstr>Παραδείγματα χημικών προϊόντων</vt:lpstr>
      <vt:lpstr>Επικινδυνότητα χημικών προϊόντων</vt:lpstr>
      <vt:lpstr>Επικινδυνότητα χημικών προϊόντων</vt:lpstr>
      <vt:lpstr>Μέσα πληροφόρησης-προφύλαξης</vt:lpstr>
      <vt:lpstr>Δελτία Δεδομένων Ασφαλείας</vt:lpstr>
      <vt:lpstr>Δελτία Δεδομένων Ασφαλείας</vt:lpstr>
      <vt:lpstr>Διαφάνεια 9</vt:lpstr>
      <vt:lpstr>Τμήμα 3 - Σύνθεση</vt:lpstr>
      <vt:lpstr>Τμήμα 4 – Μέτρα πρώτων βοηθειών</vt:lpstr>
      <vt:lpstr>Τμήμα 7 – Χειρισμός και αποθήκευση</vt:lpstr>
      <vt:lpstr>Τμήμα 8 – Έλεγχος της έκθεσης/ατομική προστασία</vt:lpstr>
      <vt:lpstr>Τμήμα 11 – Τοξικολογικές πληροφορίες</vt:lpstr>
      <vt:lpstr>Τμήμα 13: Στοιχεία σχετικά με την απόρριψη</vt:lpstr>
      <vt:lpstr>Προβλήματα !</vt:lpstr>
      <vt:lpstr>Διαφάνεια 17</vt:lpstr>
      <vt:lpstr>Ετικέτες </vt:lpstr>
      <vt:lpstr>Εικονογράμματα – Κίνδυνοι για την υγεία</vt:lpstr>
      <vt:lpstr>Εικονογράμματα – Κίνδυνοι από φυσικοχημικά χαρακτηριστικά του προϊόντος</vt:lpstr>
      <vt:lpstr>Εικονογράμματα – Κίνδυνος για το περιβάλλον</vt:lpstr>
      <vt:lpstr>Δηλώσεις επικινδυνότητας</vt:lpstr>
      <vt:lpstr>Δηλώσεις προφύλαξης</vt:lpstr>
      <vt:lpstr>Οδηγία 1999/45</vt:lpstr>
      <vt:lpstr>Σύμβολα κινδύνου</vt:lpstr>
      <vt:lpstr>Διαφάνεια 26</vt:lpstr>
      <vt:lpstr>Προβλήματα</vt:lpstr>
      <vt:lpstr>Ευχαριστώ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Αξιολόγηση του κινδύνου των χημικών προϊόντων</dc:title>
  <dc:creator>user</dc:creator>
  <cp:lastModifiedBy>Skarlatos</cp:lastModifiedBy>
  <cp:revision>101</cp:revision>
  <dcterms:created xsi:type="dcterms:W3CDTF">2015-04-01T14:01:01Z</dcterms:created>
  <dcterms:modified xsi:type="dcterms:W3CDTF">2015-10-21T13:06:11Z</dcterms:modified>
</cp:coreProperties>
</file>