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62" r:id="rId3"/>
    <p:sldId id="263" r:id="rId4"/>
    <p:sldId id="266" r:id="rId5"/>
    <p:sldId id="261" r:id="rId6"/>
    <p:sldId id="265" r:id="rId7"/>
    <p:sldId id="264" r:id="rId8"/>
    <p:sldId id="257" r:id="rId9"/>
    <p:sldId id="260" r:id="rId10"/>
    <p:sldId id="268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B232-928F-45C4-8A3F-84FC41140665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D5C-84C6-47E5-A5ED-9252FDA7CA09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69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B232-928F-45C4-8A3F-84FC41140665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D5C-84C6-47E5-A5ED-9252FDA7CA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370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B232-928F-45C4-8A3F-84FC41140665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D5C-84C6-47E5-A5ED-9252FDA7CA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322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B232-928F-45C4-8A3F-84FC41140665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D5C-84C6-47E5-A5ED-9252FDA7CA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410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B232-928F-45C4-8A3F-84FC41140665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D5C-84C6-47E5-A5ED-9252FDA7CA09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49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B232-928F-45C4-8A3F-84FC41140665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D5C-84C6-47E5-A5ED-9252FDA7CA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630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B232-928F-45C4-8A3F-84FC41140665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D5C-84C6-47E5-A5ED-9252FDA7CA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269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B232-928F-45C4-8A3F-84FC41140665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D5C-84C6-47E5-A5ED-9252FDA7CA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114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B232-928F-45C4-8A3F-84FC41140665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D5C-84C6-47E5-A5ED-9252FDA7CA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190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878B232-928F-45C4-8A3F-84FC41140665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7EFD5C-84C6-47E5-A5ED-9252FDA7CA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670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B232-928F-45C4-8A3F-84FC41140665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D5C-84C6-47E5-A5ED-9252FDA7CA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775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878B232-928F-45C4-8A3F-84FC41140665}" type="datetimeFigureOut">
              <a:rPr lang="el-GR" smtClean="0"/>
              <a:t>21/10/2015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7EFD5C-84C6-47E5-A5ED-9252FDA7CA09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2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85248" y="2189746"/>
            <a:ext cx="10058400" cy="1738323"/>
          </a:xfrm>
        </p:spPr>
        <p:txBody>
          <a:bodyPr>
            <a:noAutofit/>
          </a:bodyPr>
          <a:lstStyle/>
          <a:p>
            <a:pPr algn="ctr"/>
            <a:r>
              <a:rPr lang="el-GR" sz="6000" dirty="0" smtClean="0"/>
              <a:t>Καθαριστικά, Απολυμαντικά, </a:t>
            </a:r>
            <a:r>
              <a:rPr lang="el-GR" sz="6000" dirty="0" err="1" smtClean="0"/>
              <a:t>Ιατροτεχνολογικά</a:t>
            </a:r>
            <a:endParaRPr lang="el-GR" sz="6000" dirty="0"/>
          </a:p>
        </p:txBody>
      </p:sp>
      <p:pic>
        <p:nvPicPr>
          <p:cNvPr id="1028" name="Picture 4" descr="http://www.fbservices.gr/wp-content/uploads/2013/11/DescoseptAF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92" y="4370957"/>
            <a:ext cx="1890632" cy="18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olutionmedical.gr/UsersFiles/FBS/00-03909_Instru_Pl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47" y="4549290"/>
            <a:ext cx="1783681" cy="153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olutionmedical.gr/UsersFiles/Hartmann/Mikrobac_dent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028" y="4503394"/>
            <a:ext cx="1835555" cy="175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5-clean.gr/media/k2/items/cache/8e5f062e9750688c028aaa3058da9ec4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78" y="4370957"/>
            <a:ext cx="1712299" cy="171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fbservices.gr/wp-content/uploads/2013/11/Descoton-2-GDA-300x2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577" y="4485095"/>
            <a:ext cx="1613067" cy="148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dpns.eu/wp-content/uploads/2013/11/o-DENTAL-INSTRUMENTS-faceboo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84" y="-2322"/>
            <a:ext cx="4870064" cy="179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Αποτέλεσμα εικόνας για ιατρείο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48" y="-2322"/>
            <a:ext cx="5055670" cy="18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4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555172"/>
            <a:ext cx="10058400" cy="741317"/>
          </a:xfrm>
        </p:spPr>
        <p:txBody>
          <a:bodyPr/>
          <a:lstStyle/>
          <a:p>
            <a:r>
              <a:rPr lang="el-GR" dirty="0" smtClean="0"/>
              <a:t>Επισημάνσεις/Κανονισμοί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CLP </a:t>
            </a:r>
            <a:r>
              <a:rPr lang="el-GR" dirty="0" smtClean="0"/>
              <a:t>Κανονισμός (ΕΚ) 1272/2008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Κανονισμός για τα απορρυπαντικά (ΕΚ) 648/2004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Οδηγία 93/42/ΕΟΚ του </a:t>
            </a:r>
            <a:r>
              <a:rPr lang="el-GR" dirty="0" smtClean="0"/>
              <a:t>Συμβουλίου, περί </a:t>
            </a:r>
            <a:r>
              <a:rPr lang="el-GR" dirty="0"/>
              <a:t>των ιατροτεχνολογικών προϊόντων</a:t>
            </a:r>
            <a:endParaRPr lang="el-G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CE Mark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60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421105"/>
            <a:ext cx="10058400" cy="105156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Καθαρισμός – Απολύμανση – Αποστείρωση Ιατροτεχνολογικών Επιφανειών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97280" y="1950530"/>
            <a:ext cx="9935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Π</a:t>
            </a:r>
            <a:r>
              <a:rPr lang="el-GR" sz="2000" dirty="0" smtClean="0"/>
              <a:t>ρόληψη της μετάδοσης λοιμώξεων και λοιμωδών νοσημάτων βασίζεται στην τήρηση και εφαρμογή των κατάλληλων μέτρων και διαδικασιών</a:t>
            </a:r>
            <a:endParaRPr lang="el-GR" sz="2000" dirty="0" smtClean="0"/>
          </a:p>
        </p:txBody>
      </p:sp>
      <p:sp>
        <p:nvSpPr>
          <p:cNvPr id="5" name="Ορθογώνιο 4"/>
          <p:cNvSpPr/>
          <p:nvPr/>
        </p:nvSpPr>
        <p:spPr>
          <a:xfrm>
            <a:off x="1097280" y="2645821"/>
            <a:ext cx="10058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30 – 50% των Νοσοκομειακών Λοιμώξεων </a:t>
            </a:r>
            <a:r>
              <a:rPr lang="el-GR" sz="2000" dirty="0" smtClean="0"/>
              <a:t>θα μπορούσαν </a:t>
            </a:r>
            <a:r>
              <a:rPr lang="el-GR" sz="2000" dirty="0"/>
              <a:t>να είχαν προληφθεί αν </a:t>
            </a:r>
            <a:r>
              <a:rPr lang="el-GR" sz="2000" dirty="0" smtClean="0"/>
              <a:t>εφαρμόζονταν οι </a:t>
            </a:r>
            <a:r>
              <a:rPr lang="el-GR" sz="2000" dirty="0"/>
              <a:t>κατάλληλες </a:t>
            </a:r>
            <a:r>
              <a:rPr lang="el-GR" sz="2000" dirty="0" smtClean="0"/>
              <a:t>διαδικασίες.</a:t>
            </a:r>
            <a:endParaRPr lang="el-GR" sz="2000" dirty="0"/>
          </a:p>
          <a:p>
            <a:endParaRPr lang="el-GR" sz="2000" dirty="0"/>
          </a:p>
          <a:p>
            <a:r>
              <a:rPr lang="el-GR" sz="2000" dirty="0" smtClean="0"/>
              <a:t>Στις </a:t>
            </a:r>
            <a:r>
              <a:rPr lang="el-GR" sz="2000" dirty="0"/>
              <a:t>διαδικασίες αυτές περιλαμβάνονται 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000" b="0" i="0" u="none" strike="noStrike" baseline="0" dirty="0" smtClean="0"/>
              <a:t>η αποστείρωση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000" b="0" i="0" u="none" strike="noStrike" baseline="0" dirty="0" smtClean="0"/>
              <a:t>η ασηψία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000" b="0" i="0" u="none" strike="noStrike" baseline="0" dirty="0" smtClean="0"/>
              <a:t>η απολύμανση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l-GR" sz="2000" dirty="0"/>
          </a:p>
          <a:p>
            <a:r>
              <a:rPr lang="el-GR" altLang="el-GR" sz="2000" dirty="0" smtClean="0"/>
              <a:t>Αφορούν: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altLang="el-GR" sz="2000" dirty="0" smtClean="0"/>
              <a:t>ιατρικό εξοπλισμό,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altLang="el-GR" sz="2000" dirty="0" smtClean="0"/>
              <a:t>μη αποστειρωμένα αντικείμενα και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altLang="el-GR" sz="2000" dirty="0" smtClean="0"/>
              <a:t>περιβαλλοντικές επιφάνειες</a:t>
            </a:r>
          </a:p>
          <a:p>
            <a:endParaRPr lang="el-GR" sz="200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4338">
            <a:off x="6471502" y="3402989"/>
            <a:ext cx="2957033" cy="1985745"/>
          </a:xfrm>
          <a:prstGeom prst="rect">
            <a:avLst/>
          </a:prstGeom>
        </p:spPr>
      </p:pic>
      <p:pic>
        <p:nvPicPr>
          <p:cNvPr id="4100" name="Picture 4" descr="http://metasys.webdog.nl/images/images/WD_5fa878088a47fd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090" y="4837163"/>
            <a:ext cx="2578417" cy="147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Αποτέλεσμα εικόνας για surgery disinf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15" y="2304361"/>
            <a:ext cx="1567764" cy="243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565484"/>
            <a:ext cx="10058400" cy="726707"/>
          </a:xfrm>
        </p:spPr>
        <p:txBody>
          <a:bodyPr>
            <a:normAutofit/>
          </a:bodyPr>
          <a:lstStyle/>
          <a:p>
            <a:r>
              <a:rPr lang="el-GR" sz="4000" dirty="0"/>
              <a:t>ΚΑΘΑΡΙΣΜΟΣ / </a:t>
            </a:r>
            <a:r>
              <a:rPr lang="el-GR" sz="4000" dirty="0" smtClean="0"/>
              <a:t>ΑΠΟΛΥΜΑΝΣΗ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12231" y="1828800"/>
            <a:ext cx="9252284" cy="4319336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Καθαρισμός </a:t>
            </a:r>
            <a:r>
              <a:rPr lang="el-GR" dirty="0" smtClean="0"/>
              <a:t>/απολύμανση με κατάλληλο </a:t>
            </a:r>
            <a:r>
              <a:rPr lang="el-GR" dirty="0"/>
              <a:t>προϊόν</a:t>
            </a:r>
            <a:r>
              <a:rPr lang="el-GR" dirty="0" smtClean="0"/>
              <a:t>, στο απαιτούμενο χρονικό </a:t>
            </a:r>
            <a:r>
              <a:rPr lang="el-GR" dirty="0"/>
              <a:t>διάστημα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 Πλυντήριο ή χειροκίνητα</a:t>
            </a: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Στόχος</a:t>
            </a:r>
            <a:r>
              <a:rPr lang="el-GR" dirty="0"/>
              <a:t>: </a:t>
            </a:r>
            <a:r>
              <a:rPr lang="el-GR" dirty="0" smtClean="0"/>
              <a:t>μείωση/εξάλειψη μικροβιακού φορτίου και απομάκρυνση οργανικών ουσιών (</a:t>
            </a:r>
            <a:r>
              <a:rPr lang="el-GR" dirty="0"/>
              <a:t>αίμα </a:t>
            </a:r>
            <a:r>
              <a:rPr lang="el-GR" dirty="0" err="1"/>
              <a:t>κ.λ.π</a:t>
            </a:r>
            <a:r>
              <a:rPr lang="el-GR" dirty="0" smtClean="0"/>
              <a:t>.)</a:t>
            </a:r>
          </a:p>
          <a:p>
            <a:endParaRPr lang="el-GR" dirty="0" smtClean="0"/>
          </a:p>
          <a:p>
            <a:r>
              <a:rPr lang="el-GR" dirty="0" smtClean="0"/>
              <a:t>Παράγοντες </a:t>
            </a:r>
            <a:r>
              <a:rPr lang="el-GR" dirty="0"/>
              <a:t>που επηρεάζουν </a:t>
            </a:r>
            <a:r>
              <a:rPr lang="el-GR" dirty="0" smtClean="0"/>
              <a:t>την αποτελεσματικότητα </a:t>
            </a:r>
            <a:r>
              <a:rPr lang="el-GR" dirty="0"/>
              <a:t>απολύμανσης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ΚΑΘΑΡΙΣΜΟΣ</a:t>
            </a: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Μορφή</a:t>
            </a:r>
            <a:r>
              <a:rPr lang="el-GR" dirty="0"/>
              <a:t>, είδος και </a:t>
            </a:r>
            <a:r>
              <a:rPr lang="el-GR" dirty="0" smtClean="0"/>
              <a:t>αριθμός μικροοργανισμών</a:t>
            </a: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Συγκέντρωση </a:t>
            </a:r>
            <a:r>
              <a:rPr lang="el-GR" dirty="0"/>
              <a:t>απολυμαντικού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Δραστικότητα </a:t>
            </a:r>
            <a:r>
              <a:rPr lang="el-GR" dirty="0"/>
              <a:t>και διεισδυτικότητα </a:t>
            </a:r>
            <a:r>
              <a:rPr lang="el-GR" dirty="0" smtClean="0"/>
              <a:t>του απολυμαντικού</a:t>
            </a: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Θερμοκρασία </a:t>
            </a:r>
            <a:r>
              <a:rPr lang="el-GR" dirty="0"/>
              <a:t>και </a:t>
            </a:r>
            <a:r>
              <a:rPr lang="en-US" dirty="0"/>
              <a:t>pH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Χρόνος </a:t>
            </a:r>
            <a:r>
              <a:rPr lang="el-GR" dirty="0"/>
              <a:t>έκθεσης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Φύση </a:t>
            </a:r>
            <a:r>
              <a:rPr lang="el-GR" dirty="0"/>
              <a:t>αντικειμένου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61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671614"/>
            <a:ext cx="10058400" cy="639829"/>
          </a:xfrm>
        </p:spPr>
        <p:txBody>
          <a:bodyPr>
            <a:normAutofit/>
          </a:bodyPr>
          <a:lstStyle/>
          <a:p>
            <a:r>
              <a:rPr lang="el-GR" sz="3600" dirty="0">
                <a:latin typeface="Times New Roman" pitchFamily="18" charset="0"/>
              </a:rPr>
              <a:t>Επίπεδα απολύμανσης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1463" y="1828800"/>
            <a:ext cx="3753853" cy="43434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altLang="el-GR" b="1" dirty="0">
                <a:latin typeface="Times New Roman" panose="02020603050405020304" pitchFamily="18" charset="0"/>
              </a:rPr>
              <a:t>Απολύμανση υψηλού επιπέδου </a:t>
            </a:r>
          </a:p>
          <a:p>
            <a:pPr marL="0" indent="0">
              <a:buNone/>
            </a:pPr>
            <a:r>
              <a:rPr lang="el-GR" altLang="el-GR" dirty="0" smtClean="0">
                <a:latin typeface="Times New Roman" panose="02020603050405020304" pitchFamily="18" charset="0"/>
              </a:rPr>
              <a:t>Καταστρέφει όλα τα: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l-GR" dirty="0" smtClean="0">
                <a:latin typeface="Times New Roman" panose="02020603050405020304" pitchFamily="18" charset="0"/>
              </a:rPr>
              <a:t>βακτήρια,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l-GR" dirty="0" err="1" smtClean="0">
                <a:latin typeface="Times New Roman" panose="02020603050405020304" pitchFamily="18" charset="0"/>
              </a:rPr>
              <a:t>μυκοβακτηρίδια</a:t>
            </a:r>
            <a:r>
              <a:rPr lang="el-GR" altLang="el-GR" dirty="0">
                <a:latin typeface="Times New Roman" panose="02020603050405020304" pitchFamily="18" charset="0"/>
              </a:rPr>
              <a:t>, </a:t>
            </a:r>
            <a:endParaRPr lang="el-GR" altLang="el-GR" dirty="0" smtClean="0">
              <a:latin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l-GR" dirty="0" smtClean="0">
                <a:latin typeface="Times New Roman" panose="02020603050405020304" pitchFamily="18" charset="0"/>
              </a:rPr>
              <a:t>μύκητες</a:t>
            </a:r>
            <a:r>
              <a:rPr lang="el-GR" altLang="el-GR" dirty="0">
                <a:latin typeface="Times New Roman" panose="02020603050405020304" pitchFamily="18" charset="0"/>
              </a:rPr>
              <a:t>, </a:t>
            </a:r>
            <a:r>
              <a:rPr lang="el-GR" altLang="el-GR" dirty="0" smtClean="0">
                <a:latin typeface="Times New Roman" panose="02020603050405020304" pitchFamily="18" charset="0"/>
              </a:rPr>
              <a:t>ιούς  και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l-GR" dirty="0" smtClean="0">
                <a:latin typeface="Times New Roman" panose="02020603050405020304" pitchFamily="18" charset="0"/>
              </a:rPr>
              <a:t>μερικούς σπόρους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altLang="el-GR" b="1" dirty="0" smtClean="0">
                <a:latin typeface="Times New Roman" panose="02020603050405020304" pitchFamily="18" charset="0"/>
              </a:rPr>
              <a:t>Απολύμανση </a:t>
            </a:r>
            <a:r>
              <a:rPr lang="el-GR" altLang="el-GR" b="1" dirty="0">
                <a:latin typeface="Times New Roman" panose="02020603050405020304" pitchFamily="18" charset="0"/>
              </a:rPr>
              <a:t>ενδιάμεσου </a:t>
            </a:r>
            <a:r>
              <a:rPr lang="el-GR" altLang="el-GR" b="1" dirty="0" smtClean="0">
                <a:latin typeface="Times New Roman" panose="02020603050405020304" pitchFamily="18" charset="0"/>
              </a:rPr>
              <a:t>επιπέδου</a:t>
            </a:r>
          </a:p>
          <a:p>
            <a:pPr marL="0" indent="0">
              <a:buNone/>
            </a:pPr>
            <a:r>
              <a:rPr lang="el-GR" altLang="el-GR" dirty="0" smtClean="0">
                <a:latin typeface="Times New Roman" panose="02020603050405020304" pitchFamily="18" charset="0"/>
              </a:rPr>
              <a:t>Αδρανοποιεί: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l-GR" dirty="0" smtClean="0">
                <a:latin typeface="Times New Roman" panose="02020603050405020304" pitchFamily="18" charset="0"/>
              </a:rPr>
              <a:t>βακτήρια, μύκητες,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l-GR" dirty="0" smtClean="0">
                <a:latin typeface="Times New Roman" panose="02020603050405020304" pitchFamily="18" charset="0"/>
              </a:rPr>
              <a:t>μεσαίου </a:t>
            </a:r>
            <a:r>
              <a:rPr lang="el-GR" altLang="el-GR" dirty="0">
                <a:latin typeface="Times New Roman" panose="02020603050405020304" pitchFamily="18" charset="0"/>
              </a:rPr>
              <a:t>και μικρού μεγέθους ιούς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altLang="el-GR" b="1" dirty="0" smtClean="0">
                <a:latin typeface="Times New Roman" panose="02020603050405020304" pitchFamily="18" charset="0"/>
              </a:rPr>
              <a:t>Απολύμανση </a:t>
            </a:r>
            <a:r>
              <a:rPr lang="el-GR" altLang="el-GR" b="1" dirty="0">
                <a:latin typeface="Times New Roman" panose="02020603050405020304" pitchFamily="18" charset="0"/>
              </a:rPr>
              <a:t>χαμηλού επιπέδου </a:t>
            </a:r>
            <a:endParaRPr lang="el-GR" altLang="el-GR" b="1" dirty="0" smtClean="0">
              <a:latin typeface="Times New Roman" panose="02020603050405020304" pitchFamily="18" charset="0"/>
            </a:endParaRPr>
          </a:p>
          <a:p>
            <a:r>
              <a:rPr lang="el-GR" altLang="el-GR" dirty="0" smtClean="0">
                <a:latin typeface="Times New Roman" panose="02020603050405020304" pitchFamily="18" charset="0"/>
              </a:rPr>
              <a:t>Αδρανοποιεί: </a:t>
            </a:r>
            <a:endParaRPr lang="el-GR" altLang="el-GR" dirty="0">
              <a:latin typeface="Times New Roman" panose="02020603050405020304" pitchFamily="18" charset="0"/>
            </a:endParaRPr>
          </a:p>
          <a:p>
            <a:pPr lvl="1"/>
            <a:r>
              <a:rPr lang="el-GR" altLang="el-GR" dirty="0">
                <a:latin typeface="Times New Roman" panose="02020603050405020304" pitchFamily="18" charset="0"/>
              </a:rPr>
              <a:t>Βλαστικές μορφές βακτηρίων</a:t>
            </a:r>
          </a:p>
          <a:p>
            <a:pPr lvl="1"/>
            <a:r>
              <a:rPr lang="el-GR" altLang="el-GR" dirty="0">
                <a:latin typeface="Times New Roman" panose="02020603050405020304" pitchFamily="18" charset="0"/>
              </a:rPr>
              <a:t>Μύκητες </a:t>
            </a:r>
          </a:p>
          <a:p>
            <a:pPr lvl="1"/>
            <a:r>
              <a:rPr lang="el-GR" altLang="el-GR" dirty="0">
                <a:latin typeface="Times New Roman" panose="02020603050405020304" pitchFamily="18" charset="0"/>
              </a:rPr>
              <a:t>Ιούς γρίπης</a:t>
            </a:r>
          </a:p>
          <a:p>
            <a:pPr lvl="1"/>
            <a:r>
              <a:rPr lang="en-US" altLang="el-GR" dirty="0">
                <a:latin typeface="Times New Roman" panose="02020603050405020304" pitchFamily="18" charset="0"/>
              </a:rPr>
              <a:t>HIV</a:t>
            </a:r>
            <a:r>
              <a:rPr lang="el-GR" altLang="el-GR" dirty="0">
                <a:latin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el-GR" altLang="el-GR" b="1" dirty="0">
              <a:latin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4" name="Picture 6" descr="http://indradiagnostics.com/files/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82" y="2688615"/>
            <a:ext cx="4139698" cy="235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27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01027" y="673769"/>
            <a:ext cx="10058400" cy="794083"/>
          </a:xfrm>
        </p:spPr>
        <p:txBody>
          <a:bodyPr>
            <a:normAutofit/>
          </a:bodyPr>
          <a:lstStyle/>
          <a:p>
            <a:r>
              <a:rPr lang="el-GR" sz="4000" dirty="0"/>
              <a:t>Απολυμαντικές Ουσίες</a:t>
            </a:r>
            <a:r>
              <a:rPr lang="el-GR" sz="4000" dirty="0" smtClean="0"/>
              <a:t>: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01027" y="1845733"/>
            <a:ext cx="10058400" cy="4410687"/>
          </a:xfrm>
        </p:spPr>
        <p:txBody>
          <a:bodyPr>
            <a:normAutofit fontScale="70000" lnSpcReduction="20000"/>
          </a:bodyPr>
          <a:lstStyle/>
          <a:p>
            <a:r>
              <a:rPr lang="el-GR" sz="2600" dirty="0" smtClean="0"/>
              <a:t>Αλκοόλες</a:t>
            </a:r>
          </a:p>
          <a:p>
            <a:r>
              <a:rPr lang="el-GR" sz="2600" dirty="0"/>
              <a:t>Χλώριο και ενώσεις </a:t>
            </a:r>
            <a:r>
              <a:rPr lang="el-GR" sz="2600" dirty="0" smtClean="0"/>
              <a:t>του</a:t>
            </a:r>
          </a:p>
          <a:p>
            <a:r>
              <a:rPr lang="el-GR" sz="2600" dirty="0" smtClean="0"/>
              <a:t>Φορμαλδεΰδη</a:t>
            </a:r>
          </a:p>
          <a:p>
            <a:r>
              <a:rPr lang="el-GR" sz="2600" dirty="0" err="1" smtClean="0"/>
              <a:t>Γλουταραλδεύδη</a:t>
            </a:r>
            <a:r>
              <a:rPr lang="el-GR" sz="2600" dirty="0"/>
              <a:t>, </a:t>
            </a:r>
            <a:r>
              <a:rPr lang="el-GR" sz="2600" dirty="0" err="1"/>
              <a:t>Ορθοφθαλδεϋδη</a:t>
            </a:r>
            <a:endParaRPr lang="el-GR" sz="2600" dirty="0" smtClean="0"/>
          </a:p>
          <a:p>
            <a:r>
              <a:rPr lang="el-GR" sz="2600" dirty="0"/>
              <a:t>Υπεροξείδιο του </a:t>
            </a:r>
            <a:r>
              <a:rPr lang="el-GR" sz="2600" dirty="0" smtClean="0"/>
              <a:t>υδρογόνου</a:t>
            </a:r>
          </a:p>
          <a:p>
            <a:r>
              <a:rPr lang="el-GR" sz="2600" dirty="0" err="1"/>
              <a:t>Υπεροξικό</a:t>
            </a:r>
            <a:r>
              <a:rPr lang="el-GR" sz="2600" dirty="0"/>
              <a:t> </a:t>
            </a:r>
            <a:r>
              <a:rPr lang="el-GR" sz="2600" dirty="0" smtClean="0"/>
              <a:t>οξύ</a:t>
            </a:r>
          </a:p>
          <a:p>
            <a:r>
              <a:rPr lang="el-GR" sz="2600" dirty="0" smtClean="0"/>
              <a:t>Φαινόλη</a:t>
            </a:r>
          </a:p>
          <a:p>
            <a:r>
              <a:rPr lang="el-GR" sz="2600" dirty="0"/>
              <a:t>Ενώσεις τεταρτοταγούς αμμωνίου</a:t>
            </a:r>
            <a:endParaRPr lang="el-GR" sz="2600" dirty="0" smtClean="0"/>
          </a:p>
          <a:p>
            <a:endParaRPr lang="el-GR" dirty="0" smtClean="0"/>
          </a:p>
          <a:p>
            <a:r>
              <a:rPr lang="el-GR" dirty="0" smtClean="0"/>
              <a:t>Καθαριστικές Ουσίες</a:t>
            </a:r>
          </a:p>
          <a:p>
            <a:r>
              <a:rPr lang="el-GR" dirty="0" smtClean="0"/>
              <a:t>Άρωμα</a:t>
            </a:r>
          </a:p>
          <a:p>
            <a:r>
              <a:rPr lang="el-GR" dirty="0" err="1" smtClean="0"/>
              <a:t>Έκδοχα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428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613610"/>
            <a:ext cx="10058400" cy="774834"/>
          </a:xfrm>
        </p:spPr>
        <p:txBody>
          <a:bodyPr/>
          <a:lstStyle/>
          <a:p>
            <a:r>
              <a:rPr lang="el-GR" dirty="0"/>
              <a:t>Απαιτούμενες άδειες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Απολυμαντικά </a:t>
            </a:r>
            <a:r>
              <a:rPr lang="el-GR" u="sng" dirty="0"/>
              <a:t>χειρουργικών εργαλείων</a:t>
            </a:r>
            <a:r>
              <a:rPr lang="el-GR" u="sng" dirty="0" smtClean="0"/>
              <a:t>, ενδοσκοπίων </a:t>
            </a:r>
            <a:r>
              <a:rPr lang="el-GR" dirty="0"/>
              <a:t>= </a:t>
            </a:r>
            <a:r>
              <a:rPr lang="en-US" dirty="0"/>
              <a:t>CE mark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u="sng" dirty="0" smtClean="0"/>
              <a:t>Απολυμαντικά </a:t>
            </a:r>
            <a:r>
              <a:rPr lang="el-GR" u="sng" dirty="0"/>
              <a:t>με καθαριστικές </a:t>
            </a:r>
            <a:r>
              <a:rPr lang="el-GR" u="sng" dirty="0" smtClean="0"/>
              <a:t>ιδιότητες χειρουργικών </a:t>
            </a:r>
            <a:r>
              <a:rPr lang="el-GR" u="sng" dirty="0"/>
              <a:t>εργαλείων, ενδοσκοπίων </a:t>
            </a:r>
            <a:r>
              <a:rPr lang="el-GR" dirty="0"/>
              <a:t>=</a:t>
            </a:r>
          </a:p>
          <a:p>
            <a:r>
              <a:rPr lang="en-US" dirty="0"/>
              <a:t>CE mark </a:t>
            </a:r>
            <a:r>
              <a:rPr lang="el-GR" dirty="0"/>
              <a:t>και Γ. Χ . 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u="sng" dirty="0" smtClean="0"/>
              <a:t>Απολυμαντικά </a:t>
            </a:r>
            <a:r>
              <a:rPr lang="el-GR" u="sng" dirty="0"/>
              <a:t>επιφανειών </a:t>
            </a:r>
            <a:r>
              <a:rPr lang="el-GR" dirty="0"/>
              <a:t>= Άδεια ΕΟΦ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u="sng" dirty="0" smtClean="0"/>
              <a:t>Απολυμαντικά </a:t>
            </a:r>
            <a:r>
              <a:rPr lang="el-GR" u="sng" dirty="0"/>
              <a:t>με καθαριστικές ιδιότητες</a:t>
            </a:r>
            <a:r>
              <a:rPr lang="el-GR" u="sng" dirty="0" smtClean="0"/>
              <a:t>, επιφανειών </a:t>
            </a:r>
            <a:r>
              <a:rPr lang="el-GR" dirty="0"/>
              <a:t>= Άδεια ΕΟΦ και Γ. Χ . 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u="sng" dirty="0" smtClean="0"/>
              <a:t>Απορρυπαντικά </a:t>
            </a:r>
            <a:r>
              <a:rPr lang="el-GR" u="sng" dirty="0"/>
              <a:t>χ. εργαλείων, </a:t>
            </a:r>
            <a:r>
              <a:rPr lang="el-GR" u="sng" dirty="0" smtClean="0"/>
              <a:t>ενδοσκοπίων </a:t>
            </a:r>
            <a:r>
              <a:rPr lang="en-US" dirty="0" smtClean="0"/>
              <a:t>= </a:t>
            </a:r>
            <a:r>
              <a:rPr lang="en-US" dirty="0"/>
              <a:t>CE mark </a:t>
            </a:r>
            <a:r>
              <a:rPr lang="el-GR" dirty="0"/>
              <a:t>και Γ. Χ . 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u="sng" dirty="0" smtClean="0"/>
              <a:t>Εταιρείες </a:t>
            </a:r>
            <a:r>
              <a:rPr lang="el-GR" u="sng" dirty="0"/>
              <a:t>Διακίνησης Απολυμαντικών </a:t>
            </a:r>
            <a:r>
              <a:rPr lang="el-GR" dirty="0"/>
              <a:t>= ISO</a:t>
            </a:r>
            <a:endParaRPr lang="el-GR" dirty="0"/>
          </a:p>
        </p:txBody>
      </p:sp>
      <p:pic>
        <p:nvPicPr>
          <p:cNvPr id="3074" name="Picture 2" descr="https://upload.wikimedia.org/wikipedia/commons/thumb/6/66/Conformit%C3%A9_Europ%C3%A9enne_(logo).svg/2000px-Conformit%C3%A9_Europ%C3%A9enne_(logo)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342" y="5035462"/>
            <a:ext cx="1447799" cy="103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oyalcert.com/en/img/ce_clip_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71" y="4977445"/>
            <a:ext cx="2551530" cy="13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733926"/>
            <a:ext cx="10058400" cy="582328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Κριτήρια </a:t>
            </a:r>
            <a:r>
              <a:rPr lang="el-GR" sz="4000" dirty="0" smtClean="0"/>
              <a:t>αξιολόγησης απολυμαντικών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Φάσμα απολυμαντικής δράσης</a:t>
            </a: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Χρόνος </a:t>
            </a:r>
            <a:r>
              <a:rPr lang="el-GR" dirty="0"/>
              <a:t>δράσης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Συμβατότητα με αντικείμενα και επιφάνειες</a:t>
            </a: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Συμβατότητα με χρήστη</a:t>
            </a: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Υπολειμματική </a:t>
            </a:r>
            <a:r>
              <a:rPr lang="el-GR" dirty="0"/>
              <a:t>δράση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Απορρυπαντικές ιδιότητες</a:t>
            </a: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Σταθερό</a:t>
            </a: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Εύχρηστο</a:t>
            </a: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Άοσμο</a:t>
            </a: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Οικονομικό</a:t>
            </a: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Έγκριση των Υγειονομικών </a:t>
            </a:r>
            <a:r>
              <a:rPr lang="el-GR" dirty="0"/>
              <a:t>Αρχών</a:t>
            </a:r>
            <a:endParaRPr lang="el-GR" dirty="0"/>
          </a:p>
        </p:txBody>
      </p:sp>
      <p:pic>
        <p:nvPicPr>
          <p:cNvPr id="4" name="Θέση περιεχομένου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780" y="2228685"/>
            <a:ext cx="3589158" cy="325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0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Απολυμαντικά – </a:t>
            </a:r>
            <a:r>
              <a:rPr lang="el-GR" dirty="0" err="1" smtClean="0"/>
              <a:t>Ιατροτεχνολογικά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Οδηγία 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9901">
            <a:off x="671390" y="2005708"/>
            <a:ext cx="2480112" cy="352589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/>
          <a:srcRect l="8388" t="20889" r="63783" b="21998"/>
          <a:stretch/>
        </p:blipFill>
        <p:spPr>
          <a:xfrm>
            <a:off x="8392182" y="1979306"/>
            <a:ext cx="2342392" cy="3845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36683" y="2291327"/>
            <a:ext cx="3964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Συνοδεύεται από: </a:t>
            </a:r>
          </a:p>
          <a:p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Ετικέτα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Φυλλάδιο Οδηγιών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Δελτίο Δεδομένων Ασφαλείας</a:t>
            </a:r>
            <a:endParaRPr lang="el-GR" dirty="0"/>
          </a:p>
        </p:txBody>
      </p:sp>
      <p:pic>
        <p:nvPicPr>
          <p:cNvPr id="2050" name="Picture 2" descr="http://www.megro.de/media/catalog/product/cache/5/image/9df78eab33525d08d6e5fb8d27136e95/b/o/bod_23550.jpg_8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280" y="1979306"/>
            <a:ext cx="2892514" cy="43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Εικόνα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589" y="148027"/>
            <a:ext cx="7918323" cy="6048615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3" y="2125096"/>
            <a:ext cx="7234743" cy="3701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Καμπύλο δεξιό βέλος 17"/>
          <p:cNvSpPr/>
          <p:nvPr/>
        </p:nvSpPr>
        <p:spPr>
          <a:xfrm>
            <a:off x="1514123" y="3526972"/>
            <a:ext cx="2857500" cy="1289957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150</TotalTime>
  <Words>330</Words>
  <Application>Microsoft Office PowerPoint</Application>
  <PresentationFormat>Ευρεία οθόνη</PresentationFormat>
  <Paragraphs>90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Ανασκόπηση</vt:lpstr>
      <vt:lpstr>Καθαριστικά, Απολυμαντικά, Ιατροτεχνολογικά</vt:lpstr>
      <vt:lpstr>Καθαρισμός – Απολύμανση – Αποστείρωση Ιατροτεχνολογικών Επιφανειών</vt:lpstr>
      <vt:lpstr>ΚΑΘΑΡΙΣΜΟΣ / ΑΠΟΛΥΜΑΝΣΗ</vt:lpstr>
      <vt:lpstr>Επίπεδα απολύμανσης</vt:lpstr>
      <vt:lpstr>Απολυμαντικές Ουσίες:</vt:lpstr>
      <vt:lpstr>Απαιτούμενες άδειες</vt:lpstr>
      <vt:lpstr>Κριτήρια αξιολόγησης απολυμαντικών</vt:lpstr>
      <vt:lpstr>Απολυμαντικά – Ιατροτεχνολογικά Οδηγία </vt:lpstr>
      <vt:lpstr>Παρουσίαση του PowerPoint</vt:lpstr>
      <vt:lpstr>Επισημάνσεις/Κανονισμοί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Απολυμαντικά - Ιατροτεχνολογικά</dc:title>
  <dc:creator>Manolina</dc:creator>
  <cp:lastModifiedBy>Manolina</cp:lastModifiedBy>
  <cp:revision>47</cp:revision>
  <dcterms:created xsi:type="dcterms:W3CDTF">2015-10-21T10:19:33Z</dcterms:created>
  <dcterms:modified xsi:type="dcterms:W3CDTF">2015-10-21T12:49:38Z</dcterms:modified>
</cp:coreProperties>
</file>