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1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02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47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63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8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1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52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89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0C162B-EFF7-4A80-AF39-F21E85933B6E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75B8C6-1AEA-4B57-B742-2A0B9DC9CEE2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0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2021" y="2344259"/>
            <a:ext cx="7035231" cy="1210202"/>
          </a:xfrm>
        </p:spPr>
        <p:txBody>
          <a:bodyPr/>
          <a:lstStyle/>
          <a:p>
            <a:r>
              <a:rPr lang="el-GR" dirty="0" smtClean="0"/>
              <a:t>Φιαλίδια Αερίου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74408" y="4903295"/>
            <a:ext cx="10058400" cy="11430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Αποτέλεσμα εικόνας για φιαλίδια αερί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82" y="1192260"/>
            <a:ext cx="2977161" cy="271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Dot - </a:t>
            </a:r>
            <a:r>
              <a:rPr lang="el-GR" dirty="0"/>
              <a:t>Πράσινο σήμα</a:t>
            </a:r>
          </a:p>
        </p:txBody>
      </p:sp>
      <p:pic>
        <p:nvPicPr>
          <p:cNvPr id="2052" name="Picture 4" descr="http://www.bghike.com/3/images/shop/CAMPINGAZgas_filer%20C%20206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80" y="1925052"/>
            <a:ext cx="3032794" cy="38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Θέση περιεχομένου 10" descr="GP_Lizenz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41" y="4477940"/>
            <a:ext cx="1736824" cy="14230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27221" y="2033337"/>
            <a:ext cx="6545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Νόμος </a:t>
            </a:r>
            <a:r>
              <a:rPr lang="el-GR" dirty="0" smtClean="0"/>
              <a:t>2939/01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</a:t>
            </a:r>
            <a:r>
              <a:rPr lang="el-GR" dirty="0" err="1" smtClean="0"/>
              <a:t>ποχρέωσε</a:t>
            </a:r>
            <a:r>
              <a:rPr lang="el-GR" dirty="0" smtClean="0"/>
              <a:t> όλες </a:t>
            </a:r>
            <a:r>
              <a:rPr lang="el-GR" dirty="0"/>
              <a:t>τις επιχειρήσεις που εισάγουν, παράγουν και διαθέτουν στην εγχώρια αγορά συσκευασμένα προϊόντα να μεριμνούν για τη συλλογή και ανακύκλωση των συσκευασιών </a:t>
            </a:r>
            <a:r>
              <a:rPr lang="el-GR" dirty="0" smtClean="0"/>
              <a:t>τους</a:t>
            </a:r>
            <a:endParaRPr lang="en-US" dirty="0" smtClean="0"/>
          </a:p>
          <a:p>
            <a:endParaRPr lang="en-US" dirty="0"/>
          </a:p>
          <a:p>
            <a:r>
              <a:rPr lang="el-GR" dirty="0"/>
              <a:t>Ελληνική Εταιρεία Αξιοποίησης Ανακύκλωσης (Ε.Ε.Α.Α.).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65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818148"/>
            <a:ext cx="10058400" cy="637673"/>
          </a:xfrm>
        </p:spPr>
        <p:txBody>
          <a:bodyPr>
            <a:normAutofit/>
          </a:bodyPr>
          <a:lstStyle/>
          <a:p>
            <a:pPr lvl="0"/>
            <a:r>
              <a:rPr lang="el-GR" sz="3600" b="1" dirty="0"/>
              <a:t>ΕΥΡΩΠΑΪΚΟ ΠΡΟΤΥΠΟ </a:t>
            </a:r>
            <a:r>
              <a:rPr lang="en-US" sz="3600" b="1" u="sng" dirty="0"/>
              <a:t>EN </a:t>
            </a:r>
            <a:r>
              <a:rPr lang="el-GR" sz="3600" b="1" u="sng" dirty="0" smtClean="0"/>
              <a:t>417:2012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1263" y="1821669"/>
            <a:ext cx="11153275" cy="439865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Να προστατεύεται από άμεση ηλιακή ακτινοβολία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Να μην εκτίθεται σε θερμοκρασίες άνω των 50°C/122˚</a:t>
            </a:r>
            <a:r>
              <a:rPr lang="en-US" dirty="0"/>
              <a:t>F</a:t>
            </a:r>
            <a:endParaRPr lang="el-GR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Ονομασία της υπεύθυνης εταιρείας για τη διάθεση στην αγορά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Εμπορικός σχεδιασμός και τύπος φιαλιδίου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 smtClean="0"/>
              <a:t>Καθαρό </a:t>
            </a:r>
            <a:r>
              <a:rPr lang="el-GR" dirty="0"/>
              <a:t>βάρος αερίου που περιέχεται σε γραμμάρια (</a:t>
            </a:r>
            <a:r>
              <a:rPr lang="en-US" dirty="0"/>
              <a:t>gr</a:t>
            </a:r>
            <a:r>
              <a:rPr lang="el-GR" dirty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 smtClean="0"/>
              <a:t>Το </a:t>
            </a:r>
            <a:r>
              <a:rPr lang="el-GR" dirty="0"/>
              <a:t>φιαλίδιο συμμορφώνεται με το πρότυπο ΕΝ417 </a:t>
            </a:r>
            <a:endParaRPr lang="el-GR" dirty="0" smtClean="0"/>
          </a:p>
          <a:p>
            <a:pPr marL="0" lvl="0" indent="0">
              <a:buNone/>
            </a:pPr>
            <a:r>
              <a:rPr lang="el-GR" dirty="0" smtClean="0"/>
              <a:t>Ακολουθήστε </a:t>
            </a:r>
            <a:r>
              <a:rPr lang="el-GR" dirty="0"/>
              <a:t>τις οδηγίες χρήσεις που παρέχονται με τη συσκευή</a:t>
            </a:r>
            <a:r>
              <a:rPr lang="el-GR" dirty="0" smtClean="0"/>
              <a:t>.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l-GR" b="1" dirty="0"/>
              <a:t>Επιπλέον σήμανση για φιαλίδια με </a:t>
            </a:r>
            <a:r>
              <a:rPr lang="el-GR" b="1" dirty="0" smtClean="0"/>
              <a:t>βαλβίδα</a:t>
            </a:r>
            <a:endParaRPr lang="en-US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ΠΡΟΣΟΧΗ: ΜΗΝ ΤΟ ΕΠΑΝΑΓΕΜΙΖΕΤΕ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l-GR" dirty="0"/>
              <a:t>Μην το τρυπάτε και μην το καίτε, ακόμα και μετά τη χρήση</a:t>
            </a:r>
          </a:p>
          <a:p>
            <a:pPr marL="0" lvl="0" indent="0">
              <a:buNone/>
            </a:pPr>
            <a:r>
              <a:rPr lang="el-GR" dirty="0" smtClean="0">
                <a:latin typeface="Century Gothic" panose="020B0502020202020204" pitchFamily="34" charset="0"/>
              </a:rPr>
              <a:t>→  </a:t>
            </a:r>
            <a:r>
              <a:rPr lang="el-GR" dirty="0" smtClean="0"/>
              <a:t>Επιπλέον επισημάνσεις/οδηγίες χρήσης ανάλογα τον τύπο της βαλβίδας.</a:t>
            </a:r>
            <a:endParaRPr lang="el-GR" dirty="0"/>
          </a:p>
          <a:p>
            <a:endParaRPr lang="el-GR" dirty="0"/>
          </a:p>
        </p:txBody>
      </p:sp>
      <p:pic>
        <p:nvPicPr>
          <p:cNvPr id="3074" name="Picture 2" descr="http://repamine.be/media/catalog/product/cache/2/image/1200x1200/9df78eab33525d08d6e5fb8d27136e95/c/f/cfh521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755">
            <a:off x="6857164" y="660898"/>
            <a:ext cx="5860215" cy="58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30955"/>
          </a:xfrm>
        </p:spPr>
        <p:txBody>
          <a:bodyPr/>
          <a:lstStyle/>
          <a:p>
            <a:pPr lvl="0"/>
            <a:r>
              <a:rPr lang="el-GR" sz="4400" b="1" dirty="0"/>
              <a:t>Σήμα Π – Οδηγία 2010/35/ΕΕ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20" y="3323413"/>
            <a:ext cx="1406292" cy="1527071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1097280" y="5347422"/>
            <a:ext cx="105252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σήμανση π συνοδεύεται από τον </a:t>
            </a:r>
            <a:r>
              <a:rPr lang="el-G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αριθμό αναγνώρισης του κοινοποιημένου οργανισμού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οποίος πραγματοποίησε τους αρχικούς ελέγχους και τις δοκιμές.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97280" y="2037833"/>
            <a:ext cx="107899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παρούσα οδηγία περιέχει λεπτομερείς κανόνες όσον αφορά τον μεταφερόμενο εξοπλισμό υπό πίεση, ώστε να ενισχυθεί η ασφάλεια και να εξασφαλισθεί </a:t>
            </a:r>
            <a:r>
              <a:rPr lang="el-G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ελεύθερη κυκλοφορία του εν λόγω εξοπλισμού εντός της Ένωσης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http://www.shisha-deal.com/bilder/produkte/gross/ZAGB-KAR_Ersatz-Stech-Gaskartusche-EN417-190g-Adventure-Gas-alte-Norm-ohne-Vent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0375" y="2549149"/>
            <a:ext cx="3075601" cy="30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493293"/>
            <a:ext cx="10058400" cy="974559"/>
          </a:xfrm>
        </p:spPr>
        <p:txBody>
          <a:bodyPr>
            <a:normAutofit/>
          </a:bodyPr>
          <a:lstStyle/>
          <a:p>
            <a:pPr lvl="0"/>
            <a:r>
              <a:rPr lang="el-GR" sz="3200" b="1" dirty="0"/>
              <a:t>Κανόνες Διακίνησης και Εμπορίας Προϊόντων και Παροχής Υπηρεσιών (ΔΙ.Ε.Π.Π.Υ</a:t>
            </a:r>
            <a:r>
              <a:rPr lang="el-GR" sz="3200" b="1" dirty="0" smtClean="0"/>
              <a:t>.).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0687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Υ.Α. Α2−718/2014 (ΦΕΚ 2090/Β/2014)Κανόνες Διακίνησης και Εμπορίας Προϊόντων και Παροχής Υπηρεσιών (ΔΙ.Ε.Π.Π.Υ.).</a:t>
            </a:r>
          </a:p>
          <a:p>
            <a:r>
              <a:rPr lang="el-GR" dirty="0"/>
              <a:t>Γ</a:t>
            </a:r>
            <a:r>
              <a:rPr lang="el-GR" dirty="0" smtClean="0"/>
              <a:t>ραμμένες </a:t>
            </a:r>
            <a:r>
              <a:rPr lang="el-GR" dirty="0"/>
              <a:t>κατά τρόπο εμφανή, ανεξίτηλο και ευανάγνωστο:</a:t>
            </a:r>
          </a:p>
          <a:p>
            <a:r>
              <a:rPr lang="el-GR" dirty="0"/>
              <a:t>i.	Το όνομα, την καταχωρισμένη εμπορική επωνυμία ή το καταχωρισμένο εμπορικό σήμα και τη διεύθυνση του κατασκευαστή, εφόσον είναι εγκαταστημένος στην Ε.Ε. ή του εισαγωγέα ή του υπεύθυνου διάθεσης του προϊόντος στην ελληνική αγορά.</a:t>
            </a:r>
          </a:p>
          <a:p>
            <a:r>
              <a:rPr lang="el-GR" dirty="0" err="1"/>
              <a:t>ii</a:t>
            </a:r>
            <a:r>
              <a:rPr lang="el-GR" dirty="0"/>
              <a:t>.	Την </a:t>
            </a:r>
            <a:r>
              <a:rPr lang="el-GR" u="sng" dirty="0" smtClean="0"/>
              <a:t>ονομασία πώλησης </a:t>
            </a:r>
            <a:r>
              <a:rPr lang="el-GR" dirty="0" smtClean="0"/>
              <a:t>του </a:t>
            </a:r>
            <a:r>
              <a:rPr lang="el-GR" dirty="0"/>
              <a:t>προϊόντος, τουλάχιστον στην ελληνική γλώσσα.</a:t>
            </a:r>
          </a:p>
          <a:p>
            <a:r>
              <a:rPr lang="el-GR" dirty="0" err="1"/>
              <a:t>iii</a:t>
            </a:r>
            <a:r>
              <a:rPr lang="el-GR" dirty="0"/>
              <a:t>.	Η </a:t>
            </a:r>
            <a:r>
              <a:rPr lang="el-GR" u="sng" dirty="0"/>
              <a:t>ονομασία πώλησης</a:t>
            </a:r>
            <a:r>
              <a:rPr lang="el-GR" dirty="0"/>
              <a:t>, η οποία περιγράφει το είδος του προϊόντος</a:t>
            </a:r>
          </a:p>
          <a:p>
            <a:r>
              <a:rPr lang="el-GR" dirty="0" err="1"/>
              <a:t>iv</a:t>
            </a:r>
            <a:r>
              <a:rPr lang="el-GR" dirty="0"/>
              <a:t>.	Την </a:t>
            </a:r>
            <a:r>
              <a:rPr lang="el-GR" u="sng" dirty="0"/>
              <a:t>ονομαστική ποσότητα του περιεχομένου</a:t>
            </a:r>
          </a:p>
          <a:p>
            <a:r>
              <a:rPr lang="el-GR" dirty="0"/>
              <a:t>v.	</a:t>
            </a:r>
            <a:r>
              <a:rPr lang="el-GR" u="sng" dirty="0"/>
              <a:t>Την ποιότητα, σύνθεση και άλλα ποιοτικά χαρακτηριστικά </a:t>
            </a:r>
            <a:r>
              <a:rPr lang="el-GR" dirty="0"/>
              <a:t>καθώς και πληροφορίες προφύλαξης, συντήρησης και χρήσης, τουλάχιστον στην ελληνική γλώσσα ή/και με σύμβολα ή </a:t>
            </a:r>
            <a:r>
              <a:rPr lang="el-GR" dirty="0" err="1"/>
              <a:t>εικονογράμματα</a:t>
            </a:r>
            <a:r>
              <a:rPr lang="el-GR" dirty="0"/>
              <a:t>, εφόσον αυτό προβλέπεται από ισχύουσες διατάξεις ή από εναρμονισμένα ευρωπαϊκά πρότυπα. </a:t>
            </a:r>
          </a:p>
          <a:p>
            <a:r>
              <a:rPr lang="en-US" dirty="0"/>
              <a:t>vi</a:t>
            </a:r>
            <a:r>
              <a:rPr lang="el-GR" dirty="0"/>
              <a:t>.	Το </a:t>
            </a:r>
            <a:r>
              <a:rPr lang="el-GR" u="sng" dirty="0"/>
              <a:t>τηλέφωνο του Κέντρου Δηλητηριάσεων </a:t>
            </a:r>
            <a:r>
              <a:rPr lang="el-GR" dirty="0"/>
              <a:t>σε όσα χημικά βιομηχανικά προϊόντα αρμοδιότητας του Γενικού Χημείου του Κράτους αναγράφονται φράσεις προφύλαξης, οι οποίες συνιστούν να κληθεί αμέσως το Κέντρο Δηλητηριάσεων.</a:t>
            </a:r>
          </a:p>
          <a:p>
            <a:r>
              <a:rPr lang="el-G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75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895149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ADR</a:t>
            </a:r>
            <a:r>
              <a:rPr lang="el-GR" sz="2800" dirty="0"/>
              <a:t> </a:t>
            </a:r>
            <a:r>
              <a:rPr lang="el-GR" sz="2800" dirty="0" smtClean="0"/>
              <a:t>- </a:t>
            </a:r>
            <a:r>
              <a:rPr lang="el-GR" sz="2800" b="1" dirty="0"/>
              <a:t>ΟΔΗΓΙΑ 2008/68/ΕΚ</a:t>
            </a:r>
            <a:r>
              <a:rPr lang="el-GR" sz="2800" dirty="0"/>
              <a:t> ΤΟΥ ΕΥΡΩΠΑΪΚΟΥ ΚΟΙΝΟΒΟΥΛΙΟΥ ΚΑΙ ΤΟΥ ΣΥΜΒΟΥΛΙΟΥ</a:t>
            </a:r>
            <a:endParaRPr lang="el-GR" sz="2800" dirty="0"/>
          </a:p>
        </p:txBody>
      </p:sp>
      <p:pic>
        <p:nvPicPr>
          <p:cNvPr id="5122" name="Picture 2" descr="http://www.usbeck.eu/images/artikel/art_14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153017"/>
            <a:ext cx="3011448" cy="37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65" y="2450061"/>
            <a:ext cx="2546158" cy="2546158"/>
          </a:xfrm>
          <a:prstGeom prst="rect">
            <a:avLst/>
          </a:prstGeom>
        </p:spPr>
      </p:pic>
      <p:pic>
        <p:nvPicPr>
          <p:cNvPr id="5126" name="Picture 6" descr="https://encrypted-tbn2.gstatic.com/images?q=tbn:ANd9GcTZO4LcqafEKeE0-Yv0XdiKiEVMsVYK88KJ_anf8sbJEosUHt6z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23" y="2658980"/>
            <a:ext cx="4827997" cy="21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529390"/>
            <a:ext cx="10058400" cy="786865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CLP</a:t>
            </a:r>
            <a:r>
              <a:rPr lang="el-GR" sz="2800" b="1" dirty="0" smtClean="0"/>
              <a:t> - ΚΑΝΟΝΙΣΜΟΣ </a:t>
            </a:r>
            <a:r>
              <a:rPr lang="el-GR" sz="2800" b="1" dirty="0"/>
              <a:t>1272/2008/ΕΚ</a:t>
            </a:r>
            <a:r>
              <a:rPr lang="el-GR" sz="2800" dirty="0"/>
              <a:t>  ΤΟΥ ΕΥΡΩΠΑÏΚΟΥ ΚΟΙΝΟΒΟΥΛΙΟΥ ΚΑΙ ΤΟΥ ΣΥΜΒΟΥΛΙΟΥ </a:t>
            </a:r>
            <a:endParaRPr lang="el-GR" sz="2800" dirty="0"/>
          </a:p>
        </p:txBody>
      </p:sp>
      <p:pic>
        <p:nvPicPr>
          <p:cNvPr id="6148" name="Picture 4" descr="http://www.stickylabels.com/blog/wp-content/uploads/2014/01/CLP_Label_GHS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15266"/>
            <a:ext cx="2311511" cy="2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4826" y="1852863"/>
            <a:ext cx="8384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Βουτάνιο, Πετρελαϊκό αέριο</a:t>
            </a:r>
            <a:br>
              <a:rPr lang="el-GR" b="1" dirty="0"/>
            </a:br>
            <a:r>
              <a:rPr lang="el-GR" dirty="0"/>
              <a:t>CAS: 68476-86-8, ΕC: 270-705-8, Αριθμός ευρετηρίου: 649-203-00-1</a:t>
            </a:r>
          </a:p>
          <a:p>
            <a:endParaRPr lang="el-GR" dirty="0" smtClean="0"/>
          </a:p>
          <a:p>
            <a:r>
              <a:rPr lang="el-GR" dirty="0" smtClean="0"/>
              <a:t>Κίνδυνος</a:t>
            </a:r>
          </a:p>
          <a:p>
            <a:endParaRPr lang="el-GR" dirty="0" smtClean="0"/>
          </a:p>
          <a:p>
            <a:r>
              <a:rPr lang="en-US" b="1" dirty="0"/>
              <a:t>H</a:t>
            </a:r>
            <a:r>
              <a:rPr lang="el-GR" b="1" dirty="0"/>
              <a:t>220 </a:t>
            </a:r>
            <a:r>
              <a:rPr lang="el-GR" dirty="0"/>
              <a:t>Εξαιρετικά εύφλεκτο αέριο. </a:t>
            </a:r>
            <a:endParaRPr lang="el-GR" dirty="0" smtClean="0"/>
          </a:p>
          <a:p>
            <a:r>
              <a:rPr lang="en-US" b="1" dirty="0"/>
              <a:t>P</a:t>
            </a:r>
            <a:r>
              <a:rPr lang="el-GR" b="1" dirty="0"/>
              <a:t>102 </a:t>
            </a:r>
            <a:r>
              <a:rPr lang="el-GR" dirty="0"/>
              <a:t>Μακριά από παιδιά</a:t>
            </a:r>
            <a:r>
              <a:rPr lang="el-GR" b="1" dirty="0"/>
              <a:t>. </a:t>
            </a:r>
            <a:r>
              <a:rPr lang="en-US" b="1" dirty="0"/>
              <a:t>P</a:t>
            </a:r>
            <a:r>
              <a:rPr lang="el-GR" b="1" dirty="0"/>
              <a:t>210 </a:t>
            </a:r>
            <a:r>
              <a:rPr lang="el-GR" dirty="0"/>
              <a:t>Μακριά από θερμότητα, θερμές επιφάνειες, σπινθήρες, γυμνή φλόγα και άλλες πηγές ανάφλεξης. Μην καπνίζετε. </a:t>
            </a:r>
            <a:r>
              <a:rPr lang="en-US" b="1" dirty="0"/>
              <a:t>P</a:t>
            </a:r>
            <a:r>
              <a:rPr lang="el-GR" b="1" dirty="0"/>
              <a:t>377 </a:t>
            </a:r>
            <a:r>
              <a:rPr lang="el-GR" dirty="0"/>
              <a:t>Διαρροή φλεγόμενου αερίου: Μην την σβήσετε, εκτός εάν μπορείτε να σταματήσετε τη διαρροή χωρίς κίνδυνο. </a:t>
            </a:r>
            <a:r>
              <a:rPr lang="en-US" b="1" dirty="0"/>
              <a:t>P</a:t>
            </a:r>
            <a:r>
              <a:rPr lang="el-GR" b="1" dirty="0"/>
              <a:t>381 </a:t>
            </a:r>
            <a:r>
              <a:rPr lang="el-GR" dirty="0"/>
              <a:t>Απομακρύνετε τις πηγές ανάφλεξης, εάν αυτό μπορεί να γίνει χωρίς κίνδυνο. </a:t>
            </a:r>
            <a:r>
              <a:rPr lang="en-US" b="1" dirty="0"/>
              <a:t>P</a:t>
            </a:r>
            <a:r>
              <a:rPr lang="el-GR" b="1" dirty="0"/>
              <a:t>410+</a:t>
            </a:r>
            <a:r>
              <a:rPr lang="en-US" b="1" dirty="0"/>
              <a:t>P</a:t>
            </a:r>
            <a:r>
              <a:rPr lang="el-GR" b="1" dirty="0"/>
              <a:t>403 </a:t>
            </a:r>
            <a:r>
              <a:rPr lang="el-GR" dirty="0"/>
              <a:t>Να προστατεύεται από τις ηλιακές ακτίνες. Αποθηκεύεται σε καλά αεριζόμενο χώρο. </a:t>
            </a:r>
            <a:r>
              <a:rPr lang="en-US" b="1" dirty="0"/>
              <a:t>P</a:t>
            </a:r>
            <a:r>
              <a:rPr lang="el-GR" b="1" dirty="0"/>
              <a:t>412 </a:t>
            </a:r>
            <a:r>
              <a:rPr lang="el-GR" dirty="0"/>
              <a:t>Να μην εκτίθεται σε θερμο­κρασίες που υπερβαίνουν τους 50 °C/122 °F.</a:t>
            </a:r>
          </a:p>
          <a:p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Τηλ</a:t>
            </a:r>
            <a:r>
              <a:rPr lang="el-GR" dirty="0"/>
              <a:t>. Κέντρου Δηλητηριάσεων 210 7793777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8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613" y="671696"/>
            <a:ext cx="10058400" cy="637674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Περαιτέρω  σύμβολα</a:t>
            </a:r>
            <a:endParaRPr lang="el-GR" sz="4000" dirty="0"/>
          </a:p>
        </p:txBody>
      </p:sp>
      <p:pic>
        <p:nvPicPr>
          <p:cNvPr id="8" name="Θέση περιεχομένου 7" descr="https://upload.wikimedia.org/wikipedia/commons/thumb/9/9d/CEN_recycling_steel.svg/441px-CEN_recycling_steel.svg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2235584"/>
            <a:ext cx="906463" cy="51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 descr="Tidyman label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3671950"/>
            <a:ext cx="713740" cy="71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 descr="File:Recycling-Code-40.sv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5140819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1977190" y="2235584"/>
            <a:ext cx="9861883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l-GR" dirty="0"/>
              <a:t>Σε περίπτωση που η συσκευασία αποτελείται από </a:t>
            </a:r>
            <a:r>
              <a:rPr lang="el-GR" b="1" dirty="0"/>
              <a:t>ανακυκλώσιμο μέταλλο</a:t>
            </a:r>
            <a:r>
              <a:rPr lang="el-GR" dirty="0"/>
              <a:t>, το εικονίδιο αυτό μπορεί να μπει στην ετικέτα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1977190" y="3603764"/>
            <a:ext cx="96693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l-GR" b="1" dirty="0"/>
              <a:t>Δεν απευθύνεται στην ανακύκλωση</a:t>
            </a:r>
            <a:r>
              <a:rPr lang="el-GR" dirty="0"/>
              <a:t>, αλλά είναι για να υπενθυμίζει στο καταναλωτή τη </a:t>
            </a:r>
            <a:r>
              <a:rPr lang="el-GR" u="sng" dirty="0"/>
              <a:t>σωστή απόθεση – διάθεση της </a:t>
            </a:r>
            <a:r>
              <a:rPr lang="el-GR" u="sng" dirty="0" smtClean="0"/>
              <a:t>συσκευασίας.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977189" y="4933805"/>
            <a:ext cx="986188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l-GR" dirty="0"/>
              <a:t>Το σύμβολο αυτό επίσης αναφέρεται στην </a:t>
            </a:r>
            <a:r>
              <a:rPr lang="el-GR" b="1" dirty="0"/>
              <a:t>ανακύκλωση μετάλλου </a:t>
            </a:r>
            <a:r>
              <a:rPr lang="el-GR" dirty="0"/>
              <a:t>του υλικού συσκευασίας και ο </a:t>
            </a:r>
            <a:r>
              <a:rPr lang="el-GR" u="sng" dirty="0"/>
              <a:t>αριθμός εσωτερικά είναι ένδειξη της περιεκτικότητας του υλικού συσκευασίας με το ανακυκλώσιμο μέταλλο.</a:t>
            </a:r>
            <a:endParaRPr lang="el-GR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328</Words>
  <Application>Microsoft Office PowerPoint</Application>
  <PresentationFormat>Ευρεία οθόνη</PresentationFormat>
  <Paragraphs>45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Wingdings</vt:lpstr>
      <vt:lpstr>Ανασκόπηση</vt:lpstr>
      <vt:lpstr>Φιαλίδια Αερίου</vt:lpstr>
      <vt:lpstr>Green Dot - Πράσινο σήμα</vt:lpstr>
      <vt:lpstr>ΕΥΡΩΠΑΪΚΟ ΠΡΟΤΥΠΟ EN 417:2012</vt:lpstr>
      <vt:lpstr>Σήμα Π – Οδηγία 2010/35/ΕΕ </vt:lpstr>
      <vt:lpstr>Κανόνες Διακίνησης και Εμπορίας Προϊόντων και Παροχής Υπηρεσιών (ΔΙ.Ε.Π.Π.Υ.).</vt:lpstr>
      <vt:lpstr>ADR - ΟΔΗΓΙΑ 2008/68/ΕΚ ΤΟΥ ΕΥΡΩΠΑΪΚΟΥ ΚΟΙΝΟΒΟΥΛΙΟΥ ΚΑΙ ΤΟΥ ΣΥΜΒΟΥΛΙΟΥ</vt:lpstr>
      <vt:lpstr>CLP - ΚΑΝΟΝΙΣΜΟΣ 1272/2008/ΕΚ  ΤΟΥ ΕΥΡΩΠΑÏΚΟΥ ΚΟΙΝΟΒΟΥΛΙΟΥ ΚΑΙ ΤΟΥ ΣΥΜΒΟΥΛΙΟΥ </vt:lpstr>
      <vt:lpstr>Περαιτέρω  σύμβολα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Φιαλίδια Αερίου</dc:title>
  <dc:creator>Manolina</dc:creator>
  <cp:lastModifiedBy>Manolina</cp:lastModifiedBy>
  <cp:revision>32</cp:revision>
  <dcterms:created xsi:type="dcterms:W3CDTF">2015-10-21T09:18:42Z</dcterms:created>
  <dcterms:modified xsi:type="dcterms:W3CDTF">2015-10-21T10:08:55Z</dcterms:modified>
</cp:coreProperties>
</file>